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5" r:id="rId8"/>
    <p:sldId id="266" r:id="rId9"/>
    <p:sldId id="268" r:id="rId10"/>
    <p:sldId id="269" r:id="rId11"/>
    <p:sldId id="270" r:id="rId12"/>
    <p:sldId id="271" r:id="rId13"/>
    <p:sldId id="276" r:id="rId14"/>
    <p:sldId id="277" r:id="rId15"/>
    <p:sldId id="283" r:id="rId16"/>
    <p:sldId id="284" r:id="rId17"/>
    <p:sldId id="278" r:id="rId18"/>
    <p:sldId id="282" r:id="rId19"/>
    <p:sldId id="279" r:id="rId20"/>
    <p:sldId id="280" r:id="rId21"/>
    <p:sldId id="281" r:id="rId22"/>
  </p:sldIdLst>
  <p:sldSz cx="9144000" cy="5143500" type="screen16x9"/>
  <p:notesSz cx="9144000" cy="51435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906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1594485"/>
            <a:ext cx="7772400" cy="10801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Lato"/>
                <a:cs typeface="La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1A998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30389" y="1191259"/>
            <a:ext cx="746125" cy="46355"/>
          </a:xfrm>
          <a:custGeom>
            <a:avLst/>
            <a:gdLst/>
            <a:ahLst/>
            <a:cxnLst/>
            <a:rect l="l" t="t" r="r" b="b"/>
            <a:pathLst>
              <a:path w="746125" h="46355">
                <a:moveTo>
                  <a:pt x="745756" y="0"/>
                </a:moveTo>
                <a:lnTo>
                  <a:pt x="376008" y="0"/>
                </a:lnTo>
                <a:lnTo>
                  <a:pt x="372897" y="0"/>
                </a:lnTo>
                <a:lnTo>
                  <a:pt x="0" y="0"/>
                </a:lnTo>
                <a:lnTo>
                  <a:pt x="0" y="45821"/>
                </a:lnTo>
                <a:lnTo>
                  <a:pt x="372897" y="45821"/>
                </a:lnTo>
                <a:lnTo>
                  <a:pt x="376008" y="45821"/>
                </a:lnTo>
                <a:lnTo>
                  <a:pt x="745756" y="45821"/>
                </a:lnTo>
                <a:lnTo>
                  <a:pt x="74575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488315"/>
          </a:xfrm>
          <a:custGeom>
            <a:avLst/>
            <a:gdLst/>
            <a:ahLst/>
            <a:cxnLst/>
            <a:rect l="l" t="t" r="r" b="b"/>
            <a:pathLst>
              <a:path w="9144000" h="488315">
                <a:moveTo>
                  <a:pt x="9143981" y="487799"/>
                </a:moveTo>
                <a:lnTo>
                  <a:pt x="0" y="487799"/>
                </a:lnTo>
                <a:lnTo>
                  <a:pt x="0" y="0"/>
                </a:lnTo>
                <a:lnTo>
                  <a:pt x="9143981" y="0"/>
                </a:lnTo>
                <a:lnTo>
                  <a:pt x="9143981" y="487799"/>
                </a:lnTo>
                <a:close/>
              </a:path>
            </a:pathLst>
          </a:custGeom>
          <a:solidFill>
            <a:srgbClr val="E8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203292" y="1191252"/>
            <a:ext cx="373380" cy="46355"/>
          </a:xfrm>
          <a:custGeom>
            <a:avLst/>
            <a:gdLst/>
            <a:ahLst/>
            <a:cxnLst/>
            <a:rect l="l" t="t" r="r" b="b"/>
            <a:pathLst>
              <a:path w="373380" h="46355">
                <a:moveTo>
                  <a:pt x="372859" y="45827"/>
                </a:moveTo>
                <a:lnTo>
                  <a:pt x="0" y="45827"/>
                </a:lnTo>
                <a:lnTo>
                  <a:pt x="0" y="0"/>
                </a:lnTo>
                <a:lnTo>
                  <a:pt x="372859" y="0"/>
                </a:lnTo>
                <a:lnTo>
                  <a:pt x="372859" y="45827"/>
                </a:lnTo>
                <a:close/>
              </a:path>
            </a:pathLst>
          </a:custGeom>
          <a:solidFill>
            <a:srgbClr val="EB5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830390" y="1191252"/>
            <a:ext cx="376555" cy="46355"/>
          </a:xfrm>
          <a:custGeom>
            <a:avLst/>
            <a:gdLst/>
            <a:ahLst/>
            <a:cxnLst/>
            <a:rect l="l" t="t" r="r" b="b"/>
            <a:pathLst>
              <a:path w="376555" h="46355">
                <a:moveTo>
                  <a:pt x="376011" y="45827"/>
                </a:moveTo>
                <a:lnTo>
                  <a:pt x="0" y="45827"/>
                </a:lnTo>
                <a:lnTo>
                  <a:pt x="0" y="0"/>
                </a:lnTo>
                <a:lnTo>
                  <a:pt x="376011" y="0"/>
                </a:lnTo>
                <a:lnTo>
                  <a:pt x="376011" y="45827"/>
                </a:lnTo>
                <a:close/>
              </a:path>
            </a:pathLst>
          </a:custGeom>
          <a:solidFill>
            <a:srgbClr val="1A998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00823" y="1328131"/>
            <a:ext cx="7542352" cy="11264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00673" y="1428400"/>
            <a:ext cx="7542653" cy="2540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Lato"/>
                <a:cs typeface="La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8/29/2024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87799"/>
            <a:ext cx="9144000" cy="4655820"/>
          </a:xfrm>
          <a:custGeom>
            <a:avLst/>
            <a:gdLst/>
            <a:ahLst/>
            <a:cxnLst/>
            <a:rect l="l" t="t" r="r" b="b"/>
            <a:pathLst>
              <a:path w="9144000" h="4655820">
                <a:moveTo>
                  <a:pt x="0" y="4655690"/>
                </a:moveTo>
                <a:lnTo>
                  <a:pt x="9143981" y="4655690"/>
                </a:lnTo>
                <a:lnTo>
                  <a:pt x="9143981" y="0"/>
                </a:lnTo>
                <a:lnTo>
                  <a:pt x="0" y="0"/>
                </a:lnTo>
                <a:lnTo>
                  <a:pt x="0" y="4655690"/>
                </a:lnTo>
                <a:close/>
              </a:path>
            </a:pathLst>
          </a:custGeom>
          <a:solidFill>
            <a:srgbClr val="E8EDED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830390" y="1191252"/>
            <a:ext cx="746125" cy="46355"/>
            <a:chOff x="830390" y="1191252"/>
            <a:chExt cx="746125" cy="46355"/>
          </a:xfrm>
        </p:grpSpPr>
        <p:sp>
          <p:nvSpPr>
            <p:cNvPr id="4" name="object 4"/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0" y="0"/>
            <a:ext cx="9144000" cy="488315"/>
          </a:xfrm>
          <a:custGeom>
            <a:avLst/>
            <a:gdLst/>
            <a:ahLst/>
            <a:cxnLst/>
            <a:rect l="l" t="t" r="r" b="b"/>
            <a:pathLst>
              <a:path w="9144000" h="488315">
                <a:moveTo>
                  <a:pt x="9143981" y="487799"/>
                </a:moveTo>
                <a:lnTo>
                  <a:pt x="0" y="487799"/>
                </a:lnTo>
                <a:lnTo>
                  <a:pt x="0" y="0"/>
                </a:lnTo>
                <a:lnTo>
                  <a:pt x="9143981" y="0"/>
                </a:lnTo>
                <a:lnTo>
                  <a:pt x="9143981" y="4877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7" name="object 7"/>
          <p:cNvGrpSpPr/>
          <p:nvPr/>
        </p:nvGrpSpPr>
        <p:grpSpPr>
          <a:xfrm>
            <a:off x="4606890" y="1384397"/>
            <a:ext cx="4537710" cy="2822575"/>
            <a:chOff x="4606890" y="1384397"/>
            <a:chExt cx="4537710" cy="2822575"/>
          </a:xfrm>
        </p:grpSpPr>
        <p:sp>
          <p:nvSpPr>
            <p:cNvPr id="8" name="object 8"/>
            <p:cNvSpPr/>
            <p:nvPr/>
          </p:nvSpPr>
          <p:spPr>
            <a:xfrm>
              <a:off x="4606890" y="1384397"/>
              <a:ext cx="4537090" cy="2822394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232589" y="1896621"/>
              <a:ext cx="3445242" cy="1558971"/>
            </a:xfrm>
            <a:prstGeom prst="rect">
              <a:avLst/>
            </a:prstGeom>
            <a:blipFill>
              <a:blip r:embed="rId3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802473" y="1375153"/>
            <a:ext cx="3383279" cy="31034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4000" b="1" spc="-65" dirty="0">
                <a:solidFill>
                  <a:srgbClr val="1A1A1A"/>
                </a:solidFill>
                <a:latin typeface="Arial"/>
                <a:cs typeface="Arial"/>
              </a:rPr>
              <a:t>Sign  </a:t>
            </a:r>
            <a:r>
              <a:rPr sz="4000" b="1" spc="45" dirty="0">
                <a:solidFill>
                  <a:srgbClr val="1A1A1A"/>
                </a:solidFill>
                <a:latin typeface="Arial"/>
                <a:cs typeface="Arial"/>
              </a:rPr>
              <a:t>Language</a:t>
            </a:r>
            <a:endParaRPr lang="en-US" sz="4000" b="1" spc="45" dirty="0">
              <a:solidFill>
                <a:srgbClr val="1A1A1A"/>
              </a:solidFill>
              <a:latin typeface="Arial"/>
              <a:cs typeface="Arial"/>
            </a:endParaRP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lang="en-IN" sz="4000" b="1" spc="45" dirty="0">
                <a:solidFill>
                  <a:srgbClr val="1A1A1A"/>
                </a:solidFill>
                <a:latin typeface="Arial"/>
                <a:cs typeface="Arial"/>
              </a:rPr>
              <a:t>Detection using mediapipe</a:t>
            </a:r>
            <a:endParaRPr sz="40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0673" y="658158"/>
            <a:ext cx="577786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10" dirty="0">
                <a:solidFill>
                  <a:srgbClr val="1A1A1A"/>
                </a:solidFill>
              </a:rPr>
              <a:t>Convolutional </a:t>
            </a:r>
            <a:r>
              <a:rPr sz="3000" spc="70" dirty="0">
                <a:solidFill>
                  <a:srgbClr val="1A1A1A"/>
                </a:solidFill>
              </a:rPr>
              <a:t>Neural</a:t>
            </a:r>
            <a:r>
              <a:rPr sz="3000" spc="-240" dirty="0">
                <a:solidFill>
                  <a:srgbClr val="1A1A1A"/>
                </a:solidFill>
              </a:rPr>
              <a:t> </a:t>
            </a:r>
            <a:r>
              <a:rPr sz="3000" spc="45" dirty="0">
                <a:solidFill>
                  <a:srgbClr val="1A1A1A"/>
                </a:solidFill>
              </a:rPr>
              <a:t>Networks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891197" y="1465072"/>
            <a:ext cx="4596130" cy="2225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40005" indent="-367030">
              <a:lnSpc>
                <a:spcPct val="114599"/>
              </a:lnSpc>
              <a:spcBef>
                <a:spcPts val="100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dirty="0">
                <a:solidFill>
                  <a:srgbClr val="595959"/>
                </a:solidFill>
                <a:latin typeface="Lato"/>
                <a:cs typeface="Lato"/>
              </a:rPr>
              <a:t>CNNs consist </a:t>
            </a:r>
            <a:r>
              <a:rPr sz="1800" spc="-25" dirty="0">
                <a:solidFill>
                  <a:srgbClr val="595959"/>
                </a:solidFill>
                <a:latin typeface="Lato"/>
                <a:cs typeface="Lato"/>
              </a:rPr>
              <a:t>of </a:t>
            </a:r>
            <a:r>
              <a:rPr sz="1800" spc="10" dirty="0">
                <a:solidFill>
                  <a:srgbClr val="595959"/>
                </a:solidFill>
                <a:latin typeface="Lato"/>
                <a:cs typeface="Lato"/>
              </a:rPr>
              <a:t>multiple </a:t>
            </a:r>
            <a:r>
              <a:rPr sz="1800" dirty="0">
                <a:solidFill>
                  <a:srgbClr val="595959"/>
                </a:solidFill>
                <a:latin typeface="Lato"/>
                <a:cs typeface="Lato"/>
              </a:rPr>
              <a:t>convolutional  </a:t>
            </a:r>
            <a:r>
              <a:rPr sz="1800" spc="15" dirty="0">
                <a:solidFill>
                  <a:srgbClr val="595959"/>
                </a:solidFill>
                <a:latin typeface="Lato"/>
                <a:cs typeface="Lato"/>
              </a:rPr>
              <a:t>layers </a:t>
            </a:r>
            <a:r>
              <a:rPr sz="1800" spc="-5" dirty="0">
                <a:solidFill>
                  <a:srgbClr val="595959"/>
                </a:solidFill>
                <a:latin typeface="Lato"/>
                <a:cs typeface="Lato"/>
              </a:rPr>
              <a:t>each </a:t>
            </a:r>
            <a:r>
              <a:rPr sz="1800" spc="20" dirty="0">
                <a:solidFill>
                  <a:srgbClr val="595959"/>
                </a:solidFill>
                <a:latin typeface="Lato"/>
                <a:cs typeface="Lato"/>
              </a:rPr>
              <a:t>layer </a:t>
            </a:r>
            <a:r>
              <a:rPr sz="1800" dirty="0">
                <a:solidFill>
                  <a:srgbClr val="595959"/>
                </a:solidFill>
                <a:latin typeface="Lato"/>
                <a:cs typeface="Lato"/>
              </a:rPr>
              <a:t>containing numerous  </a:t>
            </a:r>
            <a:r>
              <a:rPr sz="1800" spc="10" dirty="0">
                <a:solidFill>
                  <a:srgbClr val="595959"/>
                </a:solidFill>
                <a:latin typeface="Lato"/>
                <a:cs typeface="Lato"/>
              </a:rPr>
              <a:t>“filters”</a:t>
            </a:r>
            <a:r>
              <a:rPr sz="1800" spc="-120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-10" dirty="0">
                <a:solidFill>
                  <a:srgbClr val="595959"/>
                </a:solidFill>
                <a:latin typeface="Lato"/>
                <a:cs typeface="Lato"/>
              </a:rPr>
              <a:t>which</a:t>
            </a:r>
            <a:r>
              <a:rPr sz="1800" spc="-114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10" dirty="0">
                <a:solidFill>
                  <a:srgbClr val="595959"/>
                </a:solidFill>
                <a:latin typeface="Lato"/>
                <a:cs typeface="Lato"/>
              </a:rPr>
              <a:t>perform</a:t>
            </a:r>
            <a:r>
              <a:rPr sz="1800" spc="-120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10" dirty="0">
                <a:solidFill>
                  <a:srgbClr val="595959"/>
                </a:solidFill>
                <a:latin typeface="Lato"/>
                <a:cs typeface="Lato"/>
              </a:rPr>
              <a:t>feature</a:t>
            </a:r>
            <a:r>
              <a:rPr sz="1800" spc="-114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5" dirty="0">
                <a:solidFill>
                  <a:srgbClr val="595959"/>
                </a:solidFill>
                <a:latin typeface="Lato"/>
                <a:cs typeface="Lato"/>
              </a:rPr>
              <a:t>extraction.</a:t>
            </a:r>
            <a:endParaRPr sz="1800">
              <a:latin typeface="Lato"/>
              <a:cs typeface="Lato"/>
            </a:endParaRPr>
          </a:p>
          <a:p>
            <a:pPr marL="379095" marR="5080" indent="-367030">
              <a:lnSpc>
                <a:spcPct val="114599"/>
              </a:lnSpc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20" dirty="0">
                <a:solidFill>
                  <a:srgbClr val="595959"/>
                </a:solidFill>
                <a:latin typeface="Lato"/>
                <a:cs typeface="Lato"/>
              </a:rPr>
              <a:t>Initially </a:t>
            </a:r>
            <a:r>
              <a:rPr sz="1800" dirty="0">
                <a:solidFill>
                  <a:srgbClr val="595959"/>
                </a:solidFill>
                <a:latin typeface="Lato"/>
                <a:cs typeface="Lato"/>
              </a:rPr>
              <a:t>these </a:t>
            </a:r>
            <a:r>
              <a:rPr sz="1800" spc="10" dirty="0">
                <a:solidFill>
                  <a:srgbClr val="595959"/>
                </a:solidFill>
                <a:latin typeface="Lato"/>
                <a:cs typeface="Lato"/>
              </a:rPr>
              <a:t>“filters” </a:t>
            </a:r>
            <a:r>
              <a:rPr sz="1800" spc="25" dirty="0">
                <a:solidFill>
                  <a:srgbClr val="595959"/>
                </a:solidFill>
                <a:latin typeface="Lato"/>
                <a:cs typeface="Lato"/>
              </a:rPr>
              <a:t>are </a:t>
            </a:r>
            <a:r>
              <a:rPr sz="1800" spc="10" dirty="0">
                <a:solidFill>
                  <a:srgbClr val="595959"/>
                </a:solidFill>
                <a:latin typeface="Lato"/>
                <a:cs typeface="Lato"/>
              </a:rPr>
              <a:t>random </a:t>
            </a:r>
            <a:r>
              <a:rPr sz="1800" dirty="0">
                <a:solidFill>
                  <a:srgbClr val="595959"/>
                </a:solidFill>
                <a:latin typeface="Lato"/>
                <a:cs typeface="Lato"/>
              </a:rPr>
              <a:t>and </a:t>
            </a:r>
            <a:r>
              <a:rPr sz="1800" spc="-5" dirty="0">
                <a:solidFill>
                  <a:srgbClr val="595959"/>
                </a:solidFill>
                <a:latin typeface="Lato"/>
                <a:cs typeface="Lato"/>
              </a:rPr>
              <a:t>by  </a:t>
            </a:r>
            <a:r>
              <a:rPr sz="1800" spc="10" dirty="0">
                <a:solidFill>
                  <a:srgbClr val="595959"/>
                </a:solidFill>
                <a:latin typeface="Lato"/>
                <a:cs typeface="Lato"/>
              </a:rPr>
              <a:t>training,</a:t>
            </a:r>
            <a:r>
              <a:rPr sz="1800" spc="-120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5" dirty="0">
                <a:solidFill>
                  <a:srgbClr val="595959"/>
                </a:solidFill>
                <a:latin typeface="Lato"/>
                <a:cs typeface="Lato"/>
              </a:rPr>
              <a:t>the</a:t>
            </a:r>
            <a:r>
              <a:rPr sz="1800" spc="-120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10" dirty="0">
                <a:solidFill>
                  <a:srgbClr val="595959"/>
                </a:solidFill>
                <a:latin typeface="Lato"/>
                <a:cs typeface="Lato"/>
              </a:rPr>
              <a:t>feature</a:t>
            </a:r>
            <a:r>
              <a:rPr sz="1800" spc="-114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10" dirty="0">
                <a:solidFill>
                  <a:srgbClr val="595959"/>
                </a:solidFill>
                <a:latin typeface="Lato"/>
                <a:cs typeface="Lato"/>
              </a:rPr>
              <a:t>extraction</a:t>
            </a:r>
            <a:r>
              <a:rPr sz="1800" spc="-120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595959"/>
                </a:solidFill>
                <a:latin typeface="Lato"/>
                <a:cs typeface="Lato"/>
              </a:rPr>
              <a:t>gets</a:t>
            </a:r>
            <a:r>
              <a:rPr sz="1800" spc="-114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15" dirty="0">
                <a:solidFill>
                  <a:srgbClr val="595959"/>
                </a:solidFill>
                <a:latin typeface="Lato"/>
                <a:cs typeface="Lato"/>
              </a:rPr>
              <a:t>better  </a:t>
            </a:r>
            <a:r>
              <a:rPr sz="1800" spc="-5" dirty="0">
                <a:solidFill>
                  <a:srgbClr val="595959"/>
                </a:solidFill>
                <a:latin typeface="Lato"/>
                <a:cs typeface="Lato"/>
              </a:rPr>
              <a:t>by</a:t>
            </a:r>
            <a:r>
              <a:rPr sz="1800" spc="-120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5" dirty="0">
                <a:solidFill>
                  <a:srgbClr val="595959"/>
                </a:solidFill>
                <a:latin typeface="Lato"/>
                <a:cs typeface="Lato"/>
              </a:rPr>
              <a:t>better.</a:t>
            </a:r>
            <a:endParaRPr sz="1800">
              <a:latin typeface="Lato"/>
              <a:cs typeface="Lato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15" dirty="0">
                <a:solidFill>
                  <a:srgbClr val="595959"/>
                </a:solidFill>
                <a:latin typeface="Lato"/>
                <a:cs typeface="Lato"/>
              </a:rPr>
              <a:t>It’s</a:t>
            </a:r>
            <a:r>
              <a:rPr sz="1800" spc="-114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25" dirty="0">
                <a:solidFill>
                  <a:srgbClr val="595959"/>
                </a:solidFill>
                <a:latin typeface="Lato"/>
                <a:cs typeface="Lato"/>
              </a:rPr>
              <a:t>primarily</a:t>
            </a:r>
            <a:r>
              <a:rPr sz="1800" spc="-110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-5" dirty="0">
                <a:solidFill>
                  <a:srgbClr val="595959"/>
                </a:solidFill>
                <a:latin typeface="Lato"/>
                <a:cs typeface="Lato"/>
              </a:rPr>
              <a:t>used</a:t>
            </a:r>
            <a:r>
              <a:rPr sz="1800" spc="-114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spc="5" dirty="0">
                <a:solidFill>
                  <a:srgbClr val="595959"/>
                </a:solidFill>
                <a:latin typeface="Lato"/>
                <a:cs typeface="Lato"/>
              </a:rPr>
              <a:t>for</a:t>
            </a:r>
            <a:r>
              <a:rPr sz="1800" spc="-110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595959"/>
                </a:solidFill>
                <a:latin typeface="Lato"/>
                <a:cs typeface="Lato"/>
              </a:rPr>
              <a:t>image</a:t>
            </a:r>
            <a:r>
              <a:rPr sz="1800" spc="-114" dirty="0">
                <a:solidFill>
                  <a:srgbClr val="595959"/>
                </a:solidFill>
                <a:latin typeface="Lato"/>
                <a:cs typeface="Lato"/>
              </a:rPr>
              <a:t> </a:t>
            </a:r>
            <a:r>
              <a:rPr sz="1800" dirty="0">
                <a:solidFill>
                  <a:srgbClr val="595959"/>
                </a:solidFill>
                <a:latin typeface="Lato"/>
                <a:cs typeface="Lato"/>
              </a:rPr>
              <a:t>classification.</a:t>
            </a:r>
            <a:endParaRPr sz="1800">
              <a:latin typeface="Lato"/>
              <a:cs typeface="Lato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533312" y="1607471"/>
            <a:ext cx="2247210" cy="29848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91097" y="1667230"/>
            <a:ext cx="55860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25" dirty="0"/>
              <a:t> </a:t>
            </a:r>
            <a:r>
              <a:rPr spc="50" dirty="0"/>
              <a:t>CNN </a:t>
            </a:r>
            <a:r>
              <a:rPr spc="-25" dirty="0"/>
              <a:t>Classifier</a:t>
            </a:r>
            <a:r>
              <a:rPr spc="-484" dirty="0"/>
              <a:t> </a:t>
            </a:r>
            <a:r>
              <a:rPr spc="100" dirty="0"/>
              <a:t>Model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78298" y="628648"/>
            <a:ext cx="7376835" cy="451484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3" y="1376432"/>
            <a:ext cx="436308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55" dirty="0">
                <a:solidFill>
                  <a:srgbClr val="1A1A1A"/>
                </a:solidFill>
              </a:rPr>
              <a:t>Software</a:t>
            </a:r>
            <a:r>
              <a:rPr sz="3000" spc="-190" dirty="0">
                <a:solidFill>
                  <a:srgbClr val="1A1A1A"/>
                </a:solidFill>
              </a:rPr>
              <a:t> </a:t>
            </a:r>
            <a:r>
              <a:rPr sz="3000" spc="25" dirty="0">
                <a:solidFill>
                  <a:srgbClr val="1A1A1A"/>
                </a:solidFill>
              </a:rPr>
              <a:t>Requirements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892998" y="2102750"/>
            <a:ext cx="2070735" cy="1592102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9095" indent="-367030">
              <a:lnSpc>
                <a:spcPct val="100000"/>
              </a:lnSpc>
              <a:spcBef>
                <a:spcPts val="414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-5" dirty="0">
                <a:latin typeface="Times New Roman"/>
                <a:cs typeface="Times New Roman"/>
              </a:rPr>
              <a:t>Python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3.6.6</a:t>
            </a: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-5" dirty="0">
                <a:latin typeface="Times New Roman"/>
                <a:cs typeface="Times New Roman"/>
              </a:rPr>
              <a:t>Tensorflow</a:t>
            </a:r>
            <a:r>
              <a:rPr sz="1800" spc="-8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1.11.0</a:t>
            </a: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-5" dirty="0">
                <a:latin typeface="Times New Roman"/>
                <a:cs typeface="Times New Roman"/>
              </a:rPr>
              <a:t>OpenCV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3.4.3.18</a:t>
            </a: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-5" dirty="0">
                <a:latin typeface="Times New Roman"/>
                <a:cs typeface="Times New Roman"/>
              </a:rPr>
              <a:t>NumPy</a:t>
            </a:r>
            <a:r>
              <a:rPr sz="1800" spc="-2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1.15.3</a:t>
            </a: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-5" dirty="0">
                <a:latin typeface="Times New Roman"/>
                <a:cs typeface="Times New Roman"/>
              </a:rPr>
              <a:t>Matplotlib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3.0.0</a:t>
            </a:r>
            <a:endParaRPr lang="en-IN" sz="1800" dirty="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96290" y="2102750"/>
            <a:ext cx="1439545" cy="330218"/>
          </a:xfrm>
          <a:prstGeom prst="rect">
            <a:avLst/>
          </a:prstGeom>
        </p:spPr>
        <p:txBody>
          <a:bodyPr vert="horz" wrap="square" lIns="0" tIns="52704" rIns="0" bIns="0" rtlCol="0">
            <a:spAutoFit/>
          </a:bodyPr>
          <a:lstStyle/>
          <a:p>
            <a:pPr marL="379095" indent="-367030">
              <a:lnSpc>
                <a:spcPct val="100000"/>
              </a:lnSpc>
              <a:spcBef>
                <a:spcPts val="414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-5" dirty="0" err="1">
                <a:latin typeface="Times New Roman"/>
                <a:cs typeface="Times New Roman"/>
              </a:rPr>
              <a:t>Keras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2.2.1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3" y="1376432"/>
            <a:ext cx="449643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solidFill>
                  <a:srgbClr val="1A1A1A"/>
                </a:solidFill>
              </a:rPr>
              <a:t>Limitations </a:t>
            </a:r>
            <a:r>
              <a:rPr sz="3000" spc="45" dirty="0">
                <a:solidFill>
                  <a:srgbClr val="1A1A1A"/>
                </a:solidFill>
              </a:rPr>
              <a:t>of </a:t>
            </a:r>
            <a:r>
              <a:rPr sz="3000" dirty="0">
                <a:solidFill>
                  <a:srgbClr val="1A1A1A"/>
                </a:solidFill>
              </a:rPr>
              <a:t>our</a:t>
            </a:r>
            <a:r>
              <a:rPr sz="3000" spc="-430" dirty="0">
                <a:solidFill>
                  <a:srgbClr val="1A1A1A"/>
                </a:solidFill>
              </a:rPr>
              <a:t> </a:t>
            </a:r>
            <a:r>
              <a:rPr sz="3000" spc="90" dirty="0">
                <a:solidFill>
                  <a:srgbClr val="1A1A1A"/>
                </a:solidFill>
              </a:rPr>
              <a:t>model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877716" y="2095562"/>
            <a:ext cx="6560184" cy="17113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4335" indent="-382270">
              <a:lnSpc>
                <a:spcPct val="100000"/>
              </a:lnSpc>
              <a:spcBef>
                <a:spcPts val="100"/>
              </a:spcBef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sz="2000" spc="-5" dirty="0">
                <a:latin typeface="Lato"/>
                <a:cs typeface="Lato"/>
              </a:rPr>
              <a:t>The</a:t>
            </a:r>
            <a:r>
              <a:rPr sz="2000" spc="-13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model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spc="10" dirty="0">
                <a:latin typeface="Lato"/>
                <a:cs typeface="Lato"/>
              </a:rPr>
              <a:t>works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spc="5" dirty="0">
                <a:latin typeface="Lato"/>
                <a:cs typeface="Lato"/>
              </a:rPr>
              <a:t>well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only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spc="10" dirty="0">
                <a:latin typeface="Lato"/>
                <a:cs typeface="Lato"/>
              </a:rPr>
              <a:t>in</a:t>
            </a:r>
            <a:r>
              <a:rPr sz="2000" spc="254" dirty="0">
                <a:latin typeface="Lato"/>
                <a:cs typeface="Lato"/>
              </a:rPr>
              <a:t> </a:t>
            </a:r>
            <a:r>
              <a:rPr sz="2000" spc="-20" dirty="0">
                <a:latin typeface="Lato"/>
                <a:cs typeface="Lato"/>
              </a:rPr>
              <a:t>good</a:t>
            </a:r>
            <a:r>
              <a:rPr sz="2000" spc="-135" dirty="0">
                <a:latin typeface="Lato"/>
                <a:cs typeface="Lato"/>
              </a:rPr>
              <a:t> </a:t>
            </a:r>
            <a:r>
              <a:rPr sz="2000" spc="10" dirty="0">
                <a:latin typeface="Lato"/>
                <a:cs typeface="Lato"/>
              </a:rPr>
              <a:t>lighting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spc="-5" dirty="0">
                <a:latin typeface="Lato"/>
                <a:cs typeface="Lato"/>
              </a:rPr>
              <a:t>conditions.</a:t>
            </a:r>
            <a:endParaRPr sz="2000">
              <a:latin typeface="Lato"/>
              <a:cs typeface="Lato"/>
            </a:endParaRPr>
          </a:p>
          <a:p>
            <a:pPr>
              <a:lnSpc>
                <a:spcPct val="100000"/>
              </a:lnSpc>
              <a:spcBef>
                <a:spcPts val="45"/>
              </a:spcBef>
              <a:buFont typeface="Arial"/>
              <a:buChar char="●"/>
            </a:pPr>
            <a:endParaRPr sz="2400">
              <a:latin typeface="Lato"/>
              <a:cs typeface="Lato"/>
            </a:endParaRPr>
          </a:p>
          <a:p>
            <a:pPr marL="394335" marR="5080" indent="-382270">
              <a:lnSpc>
                <a:spcPct val="165600"/>
              </a:lnSpc>
              <a:buFont typeface="Arial"/>
              <a:buChar char="●"/>
              <a:tabLst>
                <a:tab pos="394335" algn="l"/>
                <a:tab pos="394970" algn="l"/>
              </a:tabLst>
            </a:pPr>
            <a:r>
              <a:rPr sz="2000" spc="20" dirty="0">
                <a:latin typeface="Lato"/>
                <a:cs typeface="Lato"/>
              </a:rPr>
              <a:t>Plain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spc="5" dirty="0">
                <a:latin typeface="Lato"/>
                <a:cs typeface="Lato"/>
              </a:rPr>
              <a:t>background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spc="15" dirty="0">
                <a:latin typeface="Lato"/>
                <a:cs typeface="Lato"/>
              </a:rPr>
              <a:t>is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spc="-10" dirty="0">
                <a:latin typeface="Lato"/>
                <a:cs typeface="Lato"/>
              </a:rPr>
              <a:t>needed</a:t>
            </a:r>
            <a:r>
              <a:rPr sz="2000" spc="-125" dirty="0">
                <a:latin typeface="Lato"/>
                <a:cs typeface="Lato"/>
              </a:rPr>
              <a:t> </a:t>
            </a:r>
            <a:r>
              <a:rPr sz="2000" spc="5" dirty="0">
                <a:latin typeface="Lato"/>
                <a:cs typeface="Lato"/>
              </a:rPr>
              <a:t>for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spc="5" dirty="0">
                <a:latin typeface="Lato"/>
                <a:cs typeface="Lato"/>
              </a:rPr>
              <a:t>the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model</a:t>
            </a:r>
            <a:r>
              <a:rPr sz="2000" spc="-125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to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detect</a:t>
            </a:r>
            <a:r>
              <a:rPr sz="2000" spc="-130" dirty="0">
                <a:latin typeface="Lato"/>
                <a:cs typeface="Lato"/>
              </a:rPr>
              <a:t> </a:t>
            </a:r>
            <a:r>
              <a:rPr sz="2000" dirty="0">
                <a:latin typeface="Lato"/>
                <a:cs typeface="Lato"/>
              </a:rPr>
              <a:t>with  </a:t>
            </a:r>
            <a:r>
              <a:rPr sz="2000" spc="-5" dirty="0">
                <a:latin typeface="Lato"/>
                <a:cs typeface="Lato"/>
              </a:rPr>
              <a:t>accuracy.</a:t>
            </a:r>
            <a:endParaRPr sz="2000">
              <a:latin typeface="Lato"/>
              <a:cs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2A902-068B-8139-EE5C-F205C1B4C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823" y="1328132"/>
            <a:ext cx="875577" cy="377268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7311EC-F4BD-AAA8-09AE-0397602FAA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0673" y="1428400"/>
            <a:ext cx="7542653" cy="246221"/>
          </a:xfrm>
        </p:spPr>
        <p:txBody>
          <a:bodyPr/>
          <a:lstStyle/>
          <a:p>
            <a:r>
              <a:rPr lang="en-US" sz="1600" b="1" dirty="0"/>
              <a:t>Results </a:t>
            </a:r>
            <a:endParaRPr lang="en-IN" sz="16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328CDFD-EB07-BEC6-F5BF-DFD8C50221B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904606"/>
            <a:ext cx="3733800" cy="23130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6F07FC9-CBE8-E05A-5EF9-CB9FFE4D31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9" y="1805667"/>
            <a:ext cx="4396648" cy="247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3039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0B728-66C0-BBB0-1EA3-F64683177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B2887-51F6-D471-5EFA-5297D6CA8E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E545A8-5B28-B129-7901-E9E1AB7994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15" y="1328130"/>
            <a:ext cx="4343668" cy="26402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0AD29E-94B5-EA74-E65A-CE84B422D2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328131"/>
            <a:ext cx="4038600" cy="2640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53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3" y="1376432"/>
            <a:ext cx="2066925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30" dirty="0">
                <a:solidFill>
                  <a:srgbClr val="1A1A1A"/>
                </a:solidFill>
              </a:rPr>
              <a:t>Conclusion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892998" y="2102750"/>
            <a:ext cx="7444105" cy="15970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5080" indent="-367030">
              <a:lnSpc>
                <a:spcPct val="114599"/>
              </a:lnSpc>
              <a:spcBef>
                <a:spcPts val="100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dirty="0">
                <a:latin typeface="Times New Roman"/>
                <a:cs typeface="Times New Roman"/>
              </a:rPr>
              <a:t>In </a:t>
            </a:r>
            <a:r>
              <a:rPr sz="1800" spc="-5" dirty="0">
                <a:latin typeface="Times New Roman"/>
                <a:cs typeface="Times New Roman"/>
              </a:rPr>
              <a:t>this </a:t>
            </a:r>
            <a:r>
              <a:rPr sz="1800" dirty="0">
                <a:latin typeface="Times New Roman"/>
                <a:cs typeface="Times New Roman"/>
              </a:rPr>
              <a:t>report, a functional real </a:t>
            </a:r>
            <a:r>
              <a:rPr sz="1800" spc="-5" dirty="0">
                <a:latin typeface="Times New Roman"/>
                <a:cs typeface="Times New Roman"/>
              </a:rPr>
              <a:t>time </a:t>
            </a:r>
            <a:r>
              <a:rPr sz="1800" dirty="0">
                <a:latin typeface="Times New Roman"/>
                <a:cs typeface="Times New Roman"/>
              </a:rPr>
              <a:t>vision based </a:t>
            </a:r>
            <a:r>
              <a:rPr sz="1800" spc="-5" dirty="0">
                <a:latin typeface="Times New Roman"/>
                <a:cs typeface="Times New Roman"/>
              </a:rPr>
              <a:t>american sign language  </a:t>
            </a:r>
            <a:r>
              <a:rPr sz="1800" dirty="0">
                <a:latin typeface="Times New Roman"/>
                <a:cs typeface="Times New Roman"/>
              </a:rPr>
              <a:t>recognition for </a:t>
            </a:r>
            <a:r>
              <a:rPr sz="1800" spc="-5" dirty="0">
                <a:latin typeface="Times New Roman"/>
                <a:cs typeface="Times New Roman"/>
              </a:rPr>
              <a:t>D&amp;M </a:t>
            </a:r>
            <a:r>
              <a:rPr sz="1800" dirty="0">
                <a:latin typeface="Times New Roman"/>
                <a:cs typeface="Times New Roman"/>
              </a:rPr>
              <a:t>people have been developed for </a:t>
            </a:r>
            <a:r>
              <a:rPr sz="1800" spc="-5" dirty="0">
                <a:latin typeface="Times New Roman"/>
                <a:cs typeface="Times New Roman"/>
              </a:rPr>
              <a:t>asl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alphabets.</a:t>
            </a:r>
            <a:endParaRPr sz="1800" dirty="0">
              <a:latin typeface="Times New Roman"/>
              <a:cs typeface="Times New Roman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lang="en-US" spc="-5" dirty="0">
                <a:latin typeface="Times New Roman"/>
                <a:cs typeface="Times New Roman"/>
              </a:rPr>
              <a:t>I</a:t>
            </a:r>
            <a:r>
              <a:rPr sz="1800" spc="-5" dirty="0">
                <a:latin typeface="Times New Roman"/>
                <a:cs typeface="Times New Roman"/>
              </a:rPr>
              <a:t> achieved an accuracy </a:t>
            </a:r>
            <a:r>
              <a:rPr sz="1800" dirty="0">
                <a:latin typeface="Times New Roman"/>
                <a:cs typeface="Times New Roman"/>
              </a:rPr>
              <a:t>of </a:t>
            </a:r>
            <a:r>
              <a:rPr sz="1800" b="1" dirty="0">
                <a:latin typeface="Times New Roman"/>
                <a:cs typeface="Times New Roman"/>
              </a:rPr>
              <a:t>9</a:t>
            </a:r>
            <a:r>
              <a:rPr lang="en-US" sz="1800" b="1" dirty="0">
                <a:latin typeface="Times New Roman"/>
                <a:cs typeface="Times New Roman"/>
              </a:rPr>
              <a:t>8</a:t>
            </a:r>
            <a:r>
              <a:rPr sz="1800" b="1" dirty="0">
                <a:latin typeface="Times New Roman"/>
                <a:cs typeface="Times New Roman"/>
              </a:rPr>
              <a:t>.</a:t>
            </a:r>
            <a:r>
              <a:rPr lang="en-US" sz="1800" b="1" dirty="0">
                <a:latin typeface="Times New Roman"/>
                <a:cs typeface="Times New Roman"/>
              </a:rPr>
              <a:t>00</a:t>
            </a:r>
            <a:r>
              <a:rPr sz="1800" b="1" dirty="0">
                <a:latin typeface="Times New Roman"/>
                <a:cs typeface="Times New Roman"/>
              </a:rPr>
              <a:t>% </a:t>
            </a:r>
            <a:r>
              <a:rPr sz="1800" dirty="0">
                <a:latin typeface="Times New Roman"/>
                <a:cs typeface="Times New Roman"/>
              </a:rPr>
              <a:t>on our</a:t>
            </a:r>
            <a:r>
              <a:rPr sz="1800" spc="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dataset.</a:t>
            </a:r>
          </a:p>
          <a:p>
            <a:pPr marL="379095" marR="15875" indent="-367030">
              <a:lnSpc>
                <a:spcPct val="114599"/>
              </a:lnSpc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-5" dirty="0">
                <a:latin typeface="Times New Roman"/>
                <a:cs typeface="Times New Roman"/>
              </a:rPr>
              <a:t>Prediction </a:t>
            </a:r>
            <a:r>
              <a:rPr sz="1800" dirty="0">
                <a:latin typeface="Times New Roman"/>
                <a:cs typeface="Times New Roman"/>
              </a:rPr>
              <a:t>has been </a:t>
            </a:r>
            <a:r>
              <a:rPr sz="1800" spc="-5" dirty="0">
                <a:latin typeface="Times New Roman"/>
                <a:cs typeface="Times New Roman"/>
              </a:rPr>
              <a:t>improved after implementing two layers </a:t>
            </a:r>
            <a:r>
              <a:rPr sz="1800" dirty="0">
                <a:latin typeface="Times New Roman"/>
                <a:cs typeface="Times New Roman"/>
              </a:rPr>
              <a:t>of </a:t>
            </a:r>
            <a:r>
              <a:rPr sz="1800" spc="-5" dirty="0">
                <a:latin typeface="Times New Roman"/>
                <a:cs typeface="Times New Roman"/>
              </a:rPr>
              <a:t>algorithms in  which we </a:t>
            </a:r>
            <a:r>
              <a:rPr sz="1800" dirty="0">
                <a:latin typeface="Times New Roman"/>
                <a:cs typeface="Times New Roman"/>
              </a:rPr>
              <a:t>verify </a:t>
            </a:r>
            <a:r>
              <a:rPr sz="1800" spc="-5" dirty="0">
                <a:latin typeface="Times New Roman"/>
                <a:cs typeface="Times New Roman"/>
              </a:rPr>
              <a:t>and </a:t>
            </a:r>
            <a:r>
              <a:rPr sz="1800" dirty="0">
                <a:latin typeface="Times New Roman"/>
                <a:cs typeface="Times New Roman"/>
              </a:rPr>
              <a:t>predict </a:t>
            </a:r>
            <a:r>
              <a:rPr sz="1800" spc="-5" dirty="0">
                <a:latin typeface="Times New Roman"/>
                <a:cs typeface="Times New Roman"/>
              </a:rPr>
              <a:t>symbols which are more similar to each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other.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3" y="1376433"/>
            <a:ext cx="4150527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30" dirty="0">
                <a:solidFill>
                  <a:srgbClr val="1A1A1A"/>
                </a:solidFill>
              </a:rPr>
              <a:t>C</a:t>
            </a:r>
            <a:r>
              <a:rPr lang="en-US" sz="3000" spc="-30" dirty="0">
                <a:solidFill>
                  <a:srgbClr val="1A1A1A"/>
                </a:solidFill>
              </a:rPr>
              <a:t>hallenges faced</a:t>
            </a:r>
            <a:endParaRPr sz="3000" dirty="0"/>
          </a:p>
        </p:txBody>
      </p:sp>
      <p:sp>
        <p:nvSpPr>
          <p:cNvPr id="3" name="object 3"/>
          <p:cNvSpPr txBox="1"/>
          <p:nvPr/>
        </p:nvSpPr>
        <p:spPr>
          <a:xfrm>
            <a:off x="892998" y="2102750"/>
            <a:ext cx="7444105" cy="124239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5080" indent="-367030">
              <a:lnSpc>
                <a:spcPct val="114599"/>
              </a:lnSpc>
              <a:spcBef>
                <a:spcPts val="100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lang="en-US" dirty="0">
                <a:latin typeface="Times New Roman"/>
                <a:cs typeface="Times New Roman"/>
              </a:rPr>
              <a:t>A</a:t>
            </a:r>
            <a:r>
              <a:rPr sz="1800" dirty="0">
                <a:latin typeface="Times New Roman"/>
                <a:cs typeface="Times New Roman"/>
              </a:rPr>
              <a:t> functional real </a:t>
            </a:r>
            <a:r>
              <a:rPr sz="1800" spc="-5" dirty="0">
                <a:latin typeface="Times New Roman"/>
                <a:cs typeface="Times New Roman"/>
              </a:rPr>
              <a:t>time </a:t>
            </a:r>
            <a:r>
              <a:rPr sz="1800" dirty="0">
                <a:latin typeface="Times New Roman"/>
                <a:cs typeface="Times New Roman"/>
              </a:rPr>
              <a:t>vision based </a:t>
            </a:r>
            <a:r>
              <a:rPr sz="1800" spc="-5" dirty="0">
                <a:latin typeface="Times New Roman"/>
                <a:cs typeface="Times New Roman"/>
              </a:rPr>
              <a:t>american sign language  </a:t>
            </a:r>
            <a:r>
              <a:rPr sz="1800" dirty="0">
                <a:latin typeface="Times New Roman"/>
                <a:cs typeface="Times New Roman"/>
              </a:rPr>
              <a:t>recognition for </a:t>
            </a:r>
            <a:r>
              <a:rPr sz="1800" spc="-5" dirty="0">
                <a:latin typeface="Times New Roman"/>
                <a:cs typeface="Times New Roman"/>
              </a:rPr>
              <a:t>D&amp;M </a:t>
            </a:r>
            <a:r>
              <a:rPr sz="1800" dirty="0">
                <a:latin typeface="Times New Roman"/>
                <a:cs typeface="Times New Roman"/>
              </a:rPr>
              <a:t>people </a:t>
            </a:r>
            <a:r>
              <a:rPr lang="en-US" dirty="0">
                <a:latin typeface="Times New Roman"/>
                <a:cs typeface="Times New Roman"/>
              </a:rPr>
              <a:t>sometimes its not working for own created datasets</a:t>
            </a:r>
            <a:r>
              <a:rPr sz="1800" spc="-5" dirty="0">
                <a:latin typeface="Times New Roman"/>
                <a:cs typeface="Times New Roman"/>
              </a:rPr>
              <a:t>.</a:t>
            </a:r>
            <a:endParaRPr sz="1800" dirty="0">
              <a:latin typeface="Times New Roman"/>
              <a:cs typeface="Times New Roman"/>
            </a:endParaRPr>
          </a:p>
          <a:p>
            <a:pPr marL="379095" indent="-367030">
              <a:lnSpc>
                <a:spcPct val="100000"/>
              </a:lnSpc>
              <a:spcBef>
                <a:spcPts val="315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lang="en-US" sz="1800" spc="-5" dirty="0">
                <a:latin typeface="Times New Roman"/>
                <a:cs typeface="Times New Roman"/>
              </a:rPr>
              <a:t>But </a:t>
            </a:r>
            <a:r>
              <a:rPr lang="en-US" spc="-5" dirty="0">
                <a:latin typeface="Times New Roman"/>
                <a:cs typeface="Times New Roman"/>
              </a:rPr>
              <a:t>we can also use other hand gesture dataset for</a:t>
            </a:r>
            <a:r>
              <a:rPr lang="en-US" sz="1800" spc="-5" dirty="0">
                <a:latin typeface="Times New Roman"/>
                <a:cs typeface="Times New Roman"/>
              </a:rPr>
              <a:t> this problem because it can be rectified using the efficiency of  mediapipe and OpenCV</a:t>
            </a:r>
            <a:r>
              <a:rPr lang="en-US" spc="-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91629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2473" y="1376432"/>
            <a:ext cx="247777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30" dirty="0">
                <a:solidFill>
                  <a:srgbClr val="1A1A1A"/>
                </a:solidFill>
              </a:rPr>
              <a:t>Future</a:t>
            </a:r>
            <a:r>
              <a:rPr sz="3000" spc="-165" dirty="0">
                <a:solidFill>
                  <a:srgbClr val="1A1A1A"/>
                </a:solidFill>
              </a:rPr>
              <a:t> </a:t>
            </a:r>
            <a:r>
              <a:rPr sz="3000" spc="5" dirty="0">
                <a:solidFill>
                  <a:srgbClr val="1A1A1A"/>
                </a:solidFill>
              </a:rPr>
              <a:t>Scope</a:t>
            </a:r>
            <a:endParaRPr sz="3000"/>
          </a:p>
        </p:txBody>
      </p:sp>
      <p:sp>
        <p:nvSpPr>
          <p:cNvPr id="3" name="object 3"/>
          <p:cNvSpPr txBox="1"/>
          <p:nvPr/>
        </p:nvSpPr>
        <p:spPr>
          <a:xfrm>
            <a:off x="802473" y="2102750"/>
            <a:ext cx="7528559" cy="1282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265" marR="5080" indent="-457200">
              <a:lnSpc>
                <a:spcPct val="114599"/>
              </a:lnSpc>
              <a:spcBef>
                <a:spcPts val="100"/>
              </a:spcBef>
              <a:buFont typeface="AoyagiKouzanFontT"/>
              <a:buChar char="❖"/>
              <a:tabLst>
                <a:tab pos="469265" algn="l"/>
                <a:tab pos="469900" algn="l"/>
                <a:tab pos="914400" algn="l"/>
                <a:tab pos="1320165" algn="l"/>
                <a:tab pos="2248535" algn="l"/>
                <a:tab pos="2553970" algn="l"/>
                <a:tab pos="3377565" algn="l"/>
                <a:tab pos="4089400" algn="l"/>
                <a:tab pos="5026660" algn="l"/>
                <a:tab pos="5584825" algn="l"/>
                <a:tab pos="5890260" algn="l"/>
                <a:tab pos="6410325" algn="l"/>
                <a:tab pos="6729095" algn="l"/>
              </a:tabLst>
            </a:pPr>
            <a:r>
              <a:rPr lang="en-US" spc="-5" dirty="0">
                <a:latin typeface="Times New Roman"/>
                <a:cs typeface="Times New Roman"/>
              </a:rPr>
              <a:t>Am </a:t>
            </a:r>
            <a:r>
              <a:rPr sz="1800" dirty="0">
                <a:latin typeface="Times New Roman"/>
                <a:cs typeface="Times New Roman"/>
              </a:rPr>
              <a:t>planning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t</a:t>
            </a:r>
            <a:r>
              <a:rPr sz="1800" dirty="0">
                <a:latin typeface="Times New Roman"/>
                <a:cs typeface="Times New Roman"/>
              </a:rPr>
              <a:t>o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achiev</a:t>
            </a:r>
            <a:r>
              <a:rPr sz="1800" dirty="0">
                <a:latin typeface="Times New Roman"/>
                <a:cs typeface="Times New Roman"/>
              </a:rPr>
              <a:t>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higher	</a:t>
            </a:r>
            <a:r>
              <a:rPr sz="1800" spc="-5" dirty="0">
                <a:latin typeface="Times New Roman"/>
                <a:cs typeface="Times New Roman"/>
              </a:rPr>
              <a:t>accurac</a:t>
            </a:r>
            <a:r>
              <a:rPr sz="1800" dirty="0">
                <a:latin typeface="Times New Roman"/>
                <a:cs typeface="Times New Roman"/>
              </a:rPr>
              <a:t>y</a:t>
            </a:r>
            <a:r>
              <a:rPr lang="en-US" sz="180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eve</a:t>
            </a:r>
            <a:r>
              <a:rPr sz="1800" dirty="0">
                <a:latin typeface="Times New Roman"/>
                <a:cs typeface="Times New Roman"/>
              </a:rPr>
              <a:t>n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i</a:t>
            </a:r>
            <a:r>
              <a:rPr sz="1800" dirty="0">
                <a:latin typeface="Times New Roman"/>
                <a:cs typeface="Times New Roman"/>
              </a:rPr>
              <a:t>n	</a:t>
            </a:r>
            <a:r>
              <a:rPr sz="1800" spc="-5" dirty="0">
                <a:latin typeface="Times New Roman"/>
                <a:cs typeface="Times New Roman"/>
              </a:rPr>
              <a:t>cas</a:t>
            </a:r>
            <a:r>
              <a:rPr sz="1800" dirty="0">
                <a:latin typeface="Times New Roman"/>
                <a:cs typeface="Times New Roman"/>
              </a:rPr>
              <a:t>e	of	</a:t>
            </a:r>
            <a:r>
              <a:rPr sz="1800" spc="-5" dirty="0">
                <a:latin typeface="Times New Roman"/>
                <a:cs typeface="Times New Roman"/>
              </a:rPr>
              <a:t>complex  </a:t>
            </a:r>
            <a:r>
              <a:rPr sz="1800" dirty="0">
                <a:latin typeface="Times New Roman"/>
                <a:cs typeface="Times New Roman"/>
              </a:rPr>
              <a:t>backgrounds by </a:t>
            </a:r>
            <a:r>
              <a:rPr sz="1800" spc="-5" dirty="0">
                <a:latin typeface="Times New Roman"/>
                <a:cs typeface="Times New Roman"/>
              </a:rPr>
              <a:t>trying </a:t>
            </a:r>
            <a:r>
              <a:rPr sz="1800" dirty="0">
                <a:latin typeface="Times New Roman"/>
                <a:cs typeface="Times New Roman"/>
              </a:rPr>
              <a:t>out various background </a:t>
            </a:r>
            <a:r>
              <a:rPr sz="1800" spc="-5" dirty="0">
                <a:latin typeface="Times New Roman"/>
                <a:cs typeface="Times New Roman"/>
              </a:rPr>
              <a:t>subtraction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algorithms.</a:t>
            </a:r>
            <a:endParaRPr sz="1800" dirty="0">
              <a:latin typeface="Times New Roman"/>
              <a:cs typeface="Times New Roman"/>
            </a:endParaRPr>
          </a:p>
          <a:p>
            <a:pPr marL="469265" marR="5080" indent="-457200">
              <a:lnSpc>
                <a:spcPct val="114599"/>
              </a:lnSpc>
              <a:buFont typeface="AoyagiKouzanFontT"/>
              <a:buChar char="❖"/>
              <a:tabLst>
                <a:tab pos="469265" algn="l"/>
                <a:tab pos="469900" algn="l"/>
              </a:tabLst>
            </a:pPr>
            <a:r>
              <a:rPr lang="en-US" spc="-5" dirty="0">
                <a:latin typeface="Times New Roman"/>
                <a:cs typeface="Times New Roman"/>
              </a:rPr>
              <a:t>Am</a:t>
            </a:r>
            <a:r>
              <a:rPr sz="1800" spc="-5" dirty="0">
                <a:latin typeface="Times New Roman"/>
                <a:cs typeface="Times New Roman"/>
              </a:rPr>
              <a:t> also thinking </a:t>
            </a:r>
            <a:r>
              <a:rPr sz="1800" dirty="0">
                <a:latin typeface="Times New Roman"/>
                <a:cs typeface="Times New Roman"/>
              </a:rPr>
              <a:t>of </a:t>
            </a:r>
            <a:r>
              <a:rPr sz="1800" spc="-5" dirty="0">
                <a:latin typeface="Times New Roman"/>
                <a:cs typeface="Times New Roman"/>
              </a:rPr>
              <a:t>improving the </a:t>
            </a:r>
            <a:r>
              <a:rPr sz="1800" dirty="0">
                <a:latin typeface="Times New Roman"/>
                <a:cs typeface="Times New Roman"/>
              </a:rPr>
              <a:t>preprocessing </a:t>
            </a:r>
            <a:r>
              <a:rPr sz="1800" spc="-5" dirty="0">
                <a:latin typeface="Times New Roman"/>
                <a:cs typeface="Times New Roman"/>
              </a:rPr>
              <a:t>to </a:t>
            </a:r>
            <a:r>
              <a:rPr sz="1800" dirty="0">
                <a:latin typeface="Times New Roman"/>
                <a:cs typeface="Times New Roman"/>
              </a:rPr>
              <a:t>predict gestures </a:t>
            </a:r>
            <a:r>
              <a:rPr sz="1800" spc="-5" dirty="0">
                <a:latin typeface="Times New Roman"/>
                <a:cs typeface="Times New Roman"/>
              </a:rPr>
              <a:t>in  low light conditions with </a:t>
            </a:r>
            <a:r>
              <a:rPr sz="1800" dirty="0">
                <a:latin typeface="Times New Roman"/>
                <a:cs typeface="Times New Roman"/>
              </a:rPr>
              <a:t>a higher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spc="-5" dirty="0">
                <a:latin typeface="Times New Roman"/>
                <a:cs typeface="Times New Roman"/>
              </a:rPr>
              <a:t>accuracy.</a:t>
            </a:r>
            <a:endParaRPr sz="18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" y="0"/>
            <a:ext cx="4572000" cy="5143500"/>
            <a:chOff x="1" y="0"/>
            <a:chExt cx="4572000" cy="5143500"/>
          </a:xfrm>
        </p:grpSpPr>
        <p:sp>
          <p:nvSpPr>
            <p:cNvPr id="3" name="object 3"/>
            <p:cNvSpPr/>
            <p:nvPr/>
          </p:nvSpPr>
          <p:spPr>
            <a:xfrm>
              <a:off x="1" y="0"/>
              <a:ext cx="4571989" cy="514343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649" y="0"/>
              <a:ext cx="4568825" cy="5143500"/>
            </a:xfrm>
            <a:custGeom>
              <a:avLst/>
              <a:gdLst/>
              <a:ahLst/>
              <a:cxnLst/>
              <a:rect l="l" t="t" r="r" b="b"/>
              <a:pathLst>
                <a:path w="4568825" h="5143500">
                  <a:moveTo>
                    <a:pt x="4568690" y="5143489"/>
                  </a:moveTo>
                  <a:lnTo>
                    <a:pt x="0" y="5143489"/>
                  </a:lnTo>
                  <a:lnTo>
                    <a:pt x="0" y="0"/>
                  </a:lnTo>
                  <a:lnTo>
                    <a:pt x="4568690" y="0"/>
                  </a:lnTo>
                  <a:lnTo>
                    <a:pt x="4568690" y="5143489"/>
                  </a:lnTo>
                  <a:close/>
                </a:path>
              </a:pathLst>
            </a:custGeom>
            <a:solidFill>
              <a:srgbClr val="178C7C">
                <a:alpha val="6807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0389" y="1191259"/>
              <a:ext cx="746125" cy="46355"/>
            </a:xfrm>
            <a:custGeom>
              <a:avLst/>
              <a:gdLst/>
              <a:ahLst/>
              <a:cxnLst/>
              <a:rect l="l" t="t" r="r" b="b"/>
              <a:pathLst>
                <a:path w="746125" h="46355">
                  <a:moveTo>
                    <a:pt x="745756" y="0"/>
                  </a:moveTo>
                  <a:lnTo>
                    <a:pt x="376008" y="0"/>
                  </a:lnTo>
                  <a:lnTo>
                    <a:pt x="372897" y="0"/>
                  </a:lnTo>
                  <a:lnTo>
                    <a:pt x="0" y="0"/>
                  </a:lnTo>
                  <a:lnTo>
                    <a:pt x="0" y="45821"/>
                  </a:lnTo>
                  <a:lnTo>
                    <a:pt x="372897" y="45821"/>
                  </a:lnTo>
                  <a:lnTo>
                    <a:pt x="376008" y="45821"/>
                  </a:lnTo>
                  <a:lnTo>
                    <a:pt x="745756" y="45821"/>
                  </a:lnTo>
                  <a:lnTo>
                    <a:pt x="7457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03023" y="1361192"/>
            <a:ext cx="314706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25" dirty="0"/>
              <a:t>Abstract</a:t>
            </a:r>
            <a:endParaRPr sz="6000"/>
          </a:p>
        </p:txBody>
      </p:sp>
      <p:sp>
        <p:nvSpPr>
          <p:cNvPr id="7" name="object 7"/>
          <p:cNvSpPr txBox="1"/>
          <p:nvPr/>
        </p:nvSpPr>
        <p:spPr>
          <a:xfrm>
            <a:off x="5362742" y="616438"/>
            <a:ext cx="3275329" cy="2616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200"/>
              </a:lnSpc>
              <a:spcBef>
                <a:spcPts val="100"/>
              </a:spcBef>
            </a:pPr>
            <a:r>
              <a:rPr lang="en-US" sz="2000" spc="-5" dirty="0">
                <a:latin typeface="Times New Roman"/>
                <a:cs typeface="Times New Roman"/>
              </a:rPr>
              <a:t>The</a:t>
            </a:r>
            <a:r>
              <a:rPr sz="2000" spc="-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project </a:t>
            </a:r>
            <a:r>
              <a:rPr sz="2000" spc="-5" dirty="0">
                <a:latin typeface="Times New Roman"/>
                <a:cs typeface="Times New Roman"/>
              </a:rPr>
              <a:t>aims to create </a:t>
            </a:r>
            <a:r>
              <a:rPr sz="2000" dirty="0">
                <a:latin typeface="Times New Roman"/>
                <a:cs typeface="Times New Roman"/>
              </a:rPr>
              <a:t>a  </a:t>
            </a:r>
            <a:r>
              <a:rPr sz="2000" spc="-5" dirty="0">
                <a:latin typeface="Times New Roman"/>
                <a:cs typeface="Times New Roman"/>
              </a:rPr>
              <a:t>computer application and train  </a:t>
            </a:r>
            <a:r>
              <a:rPr sz="2000" dirty="0">
                <a:latin typeface="Times New Roman"/>
                <a:cs typeface="Times New Roman"/>
              </a:rPr>
              <a:t>a </a:t>
            </a:r>
            <a:r>
              <a:rPr sz="2000" spc="-5" dirty="0">
                <a:latin typeface="Times New Roman"/>
                <a:cs typeface="Times New Roman"/>
              </a:rPr>
              <a:t>model which when shown </a:t>
            </a:r>
            <a:r>
              <a:rPr sz="2000" dirty="0">
                <a:latin typeface="Times New Roman"/>
                <a:cs typeface="Times New Roman"/>
              </a:rPr>
              <a:t>a  real </a:t>
            </a:r>
            <a:r>
              <a:rPr sz="2000" spc="-5" dirty="0">
                <a:latin typeface="Times New Roman"/>
                <a:cs typeface="Times New Roman"/>
              </a:rPr>
              <a:t>time </a:t>
            </a:r>
            <a:r>
              <a:rPr sz="2000" dirty="0">
                <a:latin typeface="Times New Roman"/>
                <a:cs typeface="Times New Roman"/>
              </a:rPr>
              <a:t>video of hand</a:t>
            </a:r>
            <a:r>
              <a:rPr sz="2000" spc="-95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gestures  of </a:t>
            </a:r>
            <a:r>
              <a:rPr sz="2000" spc="-5" dirty="0">
                <a:latin typeface="Times New Roman"/>
                <a:cs typeface="Times New Roman"/>
              </a:rPr>
              <a:t>American Sign Language  shows the </a:t>
            </a:r>
            <a:r>
              <a:rPr sz="2000" dirty="0">
                <a:latin typeface="Times New Roman"/>
                <a:cs typeface="Times New Roman"/>
              </a:rPr>
              <a:t>output for </a:t>
            </a:r>
            <a:r>
              <a:rPr sz="2000" spc="-5" dirty="0">
                <a:latin typeface="Times New Roman"/>
                <a:cs typeface="Times New Roman"/>
              </a:rPr>
              <a:t>that  </a:t>
            </a:r>
            <a:r>
              <a:rPr sz="2000" dirty="0">
                <a:latin typeface="Times New Roman"/>
                <a:cs typeface="Times New Roman"/>
              </a:rPr>
              <a:t>particular </a:t>
            </a:r>
            <a:r>
              <a:rPr sz="2000" spc="-5" dirty="0">
                <a:latin typeface="Times New Roman"/>
                <a:cs typeface="Times New Roman"/>
              </a:rPr>
              <a:t>sign in text </a:t>
            </a:r>
            <a:r>
              <a:rPr sz="2000" dirty="0">
                <a:latin typeface="Times New Roman"/>
                <a:cs typeface="Times New Roman"/>
              </a:rPr>
              <a:t>format on  </a:t>
            </a:r>
            <a:r>
              <a:rPr sz="2000" spc="-5" dirty="0">
                <a:latin typeface="Times New Roman"/>
                <a:cs typeface="Times New Roman"/>
              </a:rPr>
              <a:t>the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spc="-5" dirty="0">
                <a:latin typeface="Times New Roman"/>
                <a:cs typeface="Times New Roman"/>
              </a:rPr>
              <a:t>screen.</a:t>
            </a:r>
            <a:endParaRPr sz="20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" y="0"/>
            <a:ext cx="4572000" cy="5143500"/>
            <a:chOff x="1" y="0"/>
            <a:chExt cx="4572000" cy="5143500"/>
          </a:xfrm>
        </p:grpSpPr>
        <p:sp>
          <p:nvSpPr>
            <p:cNvPr id="3" name="object 3"/>
            <p:cNvSpPr/>
            <p:nvPr/>
          </p:nvSpPr>
          <p:spPr>
            <a:xfrm>
              <a:off x="1" y="0"/>
              <a:ext cx="4571989" cy="514343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649" y="0"/>
              <a:ext cx="4568825" cy="5143500"/>
            </a:xfrm>
            <a:custGeom>
              <a:avLst/>
              <a:gdLst/>
              <a:ahLst/>
              <a:cxnLst/>
              <a:rect l="l" t="t" r="r" b="b"/>
              <a:pathLst>
                <a:path w="4568825" h="5143500">
                  <a:moveTo>
                    <a:pt x="4568690" y="5143489"/>
                  </a:moveTo>
                  <a:lnTo>
                    <a:pt x="0" y="5143489"/>
                  </a:lnTo>
                  <a:lnTo>
                    <a:pt x="0" y="0"/>
                  </a:lnTo>
                  <a:lnTo>
                    <a:pt x="4568690" y="0"/>
                  </a:lnTo>
                  <a:lnTo>
                    <a:pt x="4568690" y="5143489"/>
                  </a:lnTo>
                  <a:close/>
                </a:path>
              </a:pathLst>
            </a:custGeom>
            <a:solidFill>
              <a:srgbClr val="178C7C">
                <a:alpha val="6807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0389" y="1191259"/>
              <a:ext cx="746125" cy="46355"/>
            </a:xfrm>
            <a:custGeom>
              <a:avLst/>
              <a:gdLst/>
              <a:ahLst/>
              <a:cxnLst/>
              <a:rect l="l" t="t" r="r" b="b"/>
              <a:pathLst>
                <a:path w="746125" h="46355">
                  <a:moveTo>
                    <a:pt x="745756" y="0"/>
                  </a:moveTo>
                  <a:lnTo>
                    <a:pt x="376008" y="0"/>
                  </a:lnTo>
                  <a:lnTo>
                    <a:pt x="372897" y="0"/>
                  </a:lnTo>
                  <a:lnTo>
                    <a:pt x="0" y="0"/>
                  </a:lnTo>
                  <a:lnTo>
                    <a:pt x="0" y="45821"/>
                  </a:lnTo>
                  <a:lnTo>
                    <a:pt x="372897" y="45821"/>
                  </a:lnTo>
                  <a:lnTo>
                    <a:pt x="376008" y="45821"/>
                  </a:lnTo>
                  <a:lnTo>
                    <a:pt x="745756" y="45821"/>
                  </a:lnTo>
                  <a:lnTo>
                    <a:pt x="7457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803023" y="1379480"/>
            <a:ext cx="2740025" cy="1120947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636905">
              <a:lnSpc>
                <a:spcPts val="2850"/>
              </a:lnSpc>
              <a:spcBef>
                <a:spcPts val="219"/>
              </a:spcBef>
            </a:pPr>
            <a:r>
              <a:rPr lang="en-US" sz="2400" b="1" spc="10" dirty="0">
                <a:solidFill>
                  <a:srgbClr val="FFFFFF"/>
                </a:solidFill>
                <a:latin typeface="Arial"/>
                <a:cs typeface="Arial"/>
              </a:rPr>
              <a:t>Reference based on books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134818" y="1022360"/>
            <a:ext cx="1439545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2400" dirty="0"/>
          </a:p>
        </p:txBody>
      </p:sp>
      <p:sp>
        <p:nvSpPr>
          <p:cNvPr id="8" name="object 8"/>
          <p:cNvSpPr txBox="1"/>
          <p:nvPr/>
        </p:nvSpPr>
        <p:spPr>
          <a:xfrm>
            <a:off x="4800600" y="1003310"/>
            <a:ext cx="3780582" cy="27956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*Z. A. Ansari and G. Harit. (2016) "Nearest neighbour classification of Indian sign language gestures using Kinect camera," Sadhana, vol. 41, p. 161–182</a:t>
            </a:r>
            <a:endParaRPr lang="en-US" sz="1400" b="1" spc="-5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*N. M. Kakoty and M. D. Sharma. (2018) "Recognition of sign language alphabets and numbers based on hand kinematics using a data glove," Procedia Computer Science, vol. 133, p. 55–62</a:t>
            </a:r>
            <a:endParaRPr sz="1400" dirty="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5143500"/>
          </a:xfrm>
          <a:custGeom>
            <a:avLst/>
            <a:gdLst/>
            <a:ahLst/>
            <a:cxnLst/>
            <a:rect l="l" t="t" r="r" b="b"/>
            <a:pathLst>
              <a:path w="9144000" h="5143500">
                <a:moveTo>
                  <a:pt x="9143981" y="5143489"/>
                </a:moveTo>
                <a:lnTo>
                  <a:pt x="0" y="5143489"/>
                </a:lnTo>
                <a:lnTo>
                  <a:pt x="0" y="0"/>
                </a:lnTo>
                <a:lnTo>
                  <a:pt x="9143981" y="0"/>
                </a:lnTo>
                <a:lnTo>
                  <a:pt x="9143981" y="5143489"/>
                </a:lnTo>
                <a:close/>
              </a:path>
            </a:pathLst>
          </a:custGeom>
          <a:solidFill>
            <a:srgbClr val="EB56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30389" y="4169118"/>
            <a:ext cx="746125" cy="46355"/>
          </a:xfrm>
          <a:custGeom>
            <a:avLst/>
            <a:gdLst/>
            <a:ahLst/>
            <a:cxnLst/>
            <a:rect l="l" t="t" r="r" b="b"/>
            <a:pathLst>
              <a:path w="746125" h="46354">
                <a:moveTo>
                  <a:pt x="745756" y="0"/>
                </a:moveTo>
                <a:lnTo>
                  <a:pt x="376008" y="0"/>
                </a:lnTo>
                <a:lnTo>
                  <a:pt x="372897" y="0"/>
                </a:lnTo>
                <a:lnTo>
                  <a:pt x="0" y="0"/>
                </a:lnTo>
                <a:lnTo>
                  <a:pt x="0" y="45834"/>
                </a:lnTo>
                <a:lnTo>
                  <a:pt x="372897" y="45834"/>
                </a:lnTo>
                <a:lnTo>
                  <a:pt x="376008" y="45834"/>
                </a:lnTo>
                <a:lnTo>
                  <a:pt x="745756" y="45834"/>
                </a:lnTo>
                <a:lnTo>
                  <a:pt x="74575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02473" y="1856417"/>
            <a:ext cx="431546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6000" spc="15" dirty="0"/>
              <a:t>Thank </a:t>
            </a:r>
            <a:r>
              <a:rPr sz="6000" spc="-10" dirty="0"/>
              <a:t>You</a:t>
            </a:r>
            <a:r>
              <a:rPr sz="6000" spc="-560" dirty="0"/>
              <a:t> </a:t>
            </a:r>
            <a:r>
              <a:rPr sz="6000" spc="-160" dirty="0"/>
              <a:t>!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74" y="0"/>
            <a:ext cx="4575810" cy="5143500"/>
            <a:chOff x="-74" y="0"/>
            <a:chExt cx="4575810" cy="51435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4575240" cy="5143489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-74" y="0"/>
              <a:ext cx="4572000" cy="5143500"/>
            </a:xfrm>
            <a:custGeom>
              <a:avLst/>
              <a:gdLst/>
              <a:ahLst/>
              <a:cxnLst/>
              <a:rect l="l" t="t" r="r" b="b"/>
              <a:pathLst>
                <a:path w="4572000" h="5143500">
                  <a:moveTo>
                    <a:pt x="4571990" y="5143489"/>
                  </a:moveTo>
                  <a:lnTo>
                    <a:pt x="0" y="5143489"/>
                  </a:lnTo>
                  <a:lnTo>
                    <a:pt x="0" y="0"/>
                  </a:lnTo>
                  <a:lnTo>
                    <a:pt x="4571990" y="0"/>
                  </a:lnTo>
                  <a:lnTo>
                    <a:pt x="4571990" y="5143489"/>
                  </a:lnTo>
                  <a:close/>
                </a:path>
              </a:pathLst>
            </a:custGeom>
            <a:solidFill>
              <a:srgbClr val="178C7C">
                <a:alpha val="6807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0389" y="1191259"/>
              <a:ext cx="746125" cy="46355"/>
            </a:xfrm>
            <a:custGeom>
              <a:avLst/>
              <a:gdLst/>
              <a:ahLst/>
              <a:cxnLst/>
              <a:rect l="l" t="t" r="r" b="b"/>
              <a:pathLst>
                <a:path w="746125" h="46355">
                  <a:moveTo>
                    <a:pt x="745756" y="0"/>
                  </a:moveTo>
                  <a:lnTo>
                    <a:pt x="376008" y="0"/>
                  </a:lnTo>
                  <a:lnTo>
                    <a:pt x="372897" y="0"/>
                  </a:lnTo>
                  <a:lnTo>
                    <a:pt x="0" y="0"/>
                  </a:lnTo>
                  <a:lnTo>
                    <a:pt x="0" y="45821"/>
                  </a:lnTo>
                  <a:lnTo>
                    <a:pt x="372897" y="45821"/>
                  </a:lnTo>
                  <a:lnTo>
                    <a:pt x="376008" y="45821"/>
                  </a:lnTo>
                  <a:lnTo>
                    <a:pt x="745756" y="45821"/>
                  </a:lnTo>
                  <a:lnTo>
                    <a:pt x="745756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82023" y="1388691"/>
            <a:ext cx="3118485" cy="1587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800"/>
              </a:lnSpc>
              <a:spcBef>
                <a:spcPts val="100"/>
              </a:spcBef>
              <a:tabLst>
                <a:tab pos="800735" algn="l"/>
                <a:tab pos="1015365" algn="l"/>
                <a:tab pos="1348740" algn="l"/>
                <a:tab pos="1792605" algn="l"/>
                <a:tab pos="2108835" algn="l"/>
                <a:tab pos="2334895" algn="l"/>
                <a:tab pos="2549525" algn="l"/>
                <a:tab pos="2710180" algn="l"/>
              </a:tabLst>
            </a:pPr>
            <a:r>
              <a:rPr sz="2400" spc="-40" dirty="0"/>
              <a:t>Sign	</a:t>
            </a:r>
            <a:r>
              <a:rPr sz="2400" spc="45" dirty="0"/>
              <a:t>language	</a:t>
            </a:r>
            <a:r>
              <a:rPr sz="2400" spc="-100" dirty="0"/>
              <a:t>is	</a:t>
            </a:r>
            <a:r>
              <a:rPr sz="2400" spc="40" dirty="0"/>
              <a:t>a  </a:t>
            </a:r>
            <a:r>
              <a:rPr sz="2400" spc="-10" dirty="0"/>
              <a:t>visual</a:t>
            </a:r>
            <a:r>
              <a:rPr sz="2400" dirty="0"/>
              <a:t>	</a:t>
            </a:r>
            <a:r>
              <a:rPr sz="2400" spc="45" dirty="0"/>
              <a:t>language</a:t>
            </a:r>
            <a:r>
              <a:rPr sz="2400" dirty="0"/>
              <a:t>	</a:t>
            </a:r>
            <a:r>
              <a:rPr sz="2400" spc="25" dirty="0"/>
              <a:t>and  </a:t>
            </a:r>
            <a:r>
              <a:rPr sz="2400" spc="-50" dirty="0"/>
              <a:t>consists	</a:t>
            </a:r>
            <a:r>
              <a:rPr sz="2400" spc="35" dirty="0"/>
              <a:t>of	</a:t>
            </a:r>
            <a:r>
              <a:rPr sz="2400" dirty="0"/>
              <a:t>3	</a:t>
            </a:r>
            <a:r>
              <a:rPr sz="2400" spc="15" dirty="0"/>
              <a:t>major  </a:t>
            </a:r>
            <a:r>
              <a:rPr sz="2400" spc="-5" dirty="0"/>
              <a:t>components:</a:t>
            </a:r>
            <a:endParaRPr sz="2400"/>
          </a:p>
        </p:txBody>
      </p:sp>
      <p:sp>
        <p:nvSpPr>
          <p:cNvPr id="7" name="object 7"/>
          <p:cNvSpPr/>
          <p:nvPr/>
        </p:nvSpPr>
        <p:spPr>
          <a:xfrm>
            <a:off x="4571990" y="1650046"/>
            <a:ext cx="4571990" cy="18433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3698" y="2011806"/>
            <a:ext cx="3300095" cy="1115060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2850"/>
              </a:lnSpc>
              <a:spcBef>
                <a:spcPts val="219"/>
              </a:spcBef>
            </a:pPr>
            <a:r>
              <a:rPr lang="en-US" sz="2400" b="1" spc="180" dirty="0">
                <a:solidFill>
                  <a:srgbClr val="1A1A1A"/>
                </a:solidFill>
                <a:latin typeface="Arial"/>
                <a:cs typeface="Arial"/>
              </a:rPr>
              <a:t>I</a:t>
            </a:r>
            <a:r>
              <a:rPr sz="2400" b="1" spc="70" dirty="0">
                <a:solidFill>
                  <a:srgbClr val="1A1A1A"/>
                </a:solidFill>
                <a:latin typeface="Arial"/>
                <a:cs typeface="Arial"/>
              </a:rPr>
              <a:t>mplemented </a:t>
            </a:r>
            <a:r>
              <a:rPr sz="2400" b="1" spc="15" dirty="0">
                <a:solidFill>
                  <a:srgbClr val="1A1A1A"/>
                </a:solidFill>
                <a:latin typeface="Arial"/>
                <a:cs typeface="Arial"/>
              </a:rPr>
              <a:t>27  </a:t>
            </a:r>
            <a:r>
              <a:rPr sz="2400" b="1" spc="-10" dirty="0">
                <a:solidFill>
                  <a:srgbClr val="1A1A1A"/>
                </a:solidFill>
                <a:latin typeface="Arial"/>
                <a:cs typeface="Arial"/>
              </a:rPr>
              <a:t>symbols(A-Z, </a:t>
            </a:r>
            <a:r>
              <a:rPr sz="2400" b="1" spc="20" dirty="0">
                <a:solidFill>
                  <a:srgbClr val="1A1A1A"/>
                </a:solidFill>
                <a:latin typeface="Arial"/>
                <a:cs typeface="Arial"/>
              </a:rPr>
              <a:t>blank)</a:t>
            </a:r>
            <a:r>
              <a:rPr sz="2400" b="1" spc="-254" dirty="0">
                <a:solidFill>
                  <a:srgbClr val="1A1A1A"/>
                </a:solidFill>
                <a:latin typeface="Arial"/>
                <a:cs typeface="Arial"/>
              </a:rPr>
              <a:t> </a:t>
            </a:r>
            <a:r>
              <a:rPr sz="2400" b="1" spc="35" dirty="0">
                <a:solidFill>
                  <a:srgbClr val="1A1A1A"/>
                </a:solidFill>
                <a:latin typeface="Arial"/>
                <a:cs typeface="Arial"/>
              </a:rPr>
              <a:t>of  </a:t>
            </a:r>
            <a:r>
              <a:rPr sz="2400" b="1" spc="-105" dirty="0">
                <a:solidFill>
                  <a:srgbClr val="1A1A1A"/>
                </a:solidFill>
                <a:latin typeface="Arial"/>
                <a:cs typeface="Arial"/>
              </a:rPr>
              <a:t>ASL </a:t>
            </a:r>
            <a:r>
              <a:rPr sz="2400" b="1" spc="-40" dirty="0">
                <a:solidFill>
                  <a:srgbClr val="1A1A1A"/>
                </a:solidFill>
                <a:latin typeface="Arial"/>
                <a:cs typeface="Arial"/>
              </a:rPr>
              <a:t>in</a:t>
            </a:r>
            <a:r>
              <a:rPr lang="en-US" sz="2400" b="1" spc="-40" dirty="0">
                <a:solidFill>
                  <a:srgbClr val="1A1A1A"/>
                </a:solidFill>
                <a:latin typeface="Arial"/>
                <a:cs typeface="Arial"/>
              </a:rPr>
              <a:t> this</a:t>
            </a:r>
            <a:r>
              <a:rPr sz="2400" b="1" spc="-155" dirty="0">
                <a:solidFill>
                  <a:srgbClr val="1A1A1A"/>
                </a:solidFill>
                <a:latin typeface="Arial"/>
                <a:cs typeface="Arial"/>
              </a:rPr>
              <a:t> </a:t>
            </a:r>
            <a:r>
              <a:rPr sz="2400" b="1" spc="10" dirty="0">
                <a:solidFill>
                  <a:srgbClr val="1A1A1A"/>
                </a:solidFill>
                <a:latin typeface="Arial"/>
                <a:cs typeface="Arial"/>
              </a:rPr>
              <a:t>project.</a:t>
            </a:r>
            <a:endParaRPr sz="2400" dirty="0">
              <a:latin typeface="Arial"/>
              <a:cs typeface="Arial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4281638" y="1011590"/>
            <a:ext cx="4185430" cy="288662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F7E1B3-7476-7D0E-FA3A-03F2FA5180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6466" y="664336"/>
            <a:ext cx="4572000" cy="381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00823" y="1328131"/>
            <a:ext cx="7542352" cy="2212272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700" marR="5080">
              <a:lnSpc>
                <a:spcPct val="100699"/>
              </a:lnSpc>
              <a:spcBef>
                <a:spcPts val="70"/>
              </a:spcBef>
            </a:pPr>
            <a:r>
              <a:rPr lang="en-IN" sz="3600" spc="105" dirty="0"/>
              <a:t>Methodology</a:t>
            </a:r>
            <a:br>
              <a:rPr lang="en-IN" sz="3600" spc="105" dirty="0"/>
            </a:br>
            <a:br>
              <a:rPr lang="en-US" spc="95" dirty="0"/>
            </a:br>
            <a:r>
              <a:rPr spc="95" dirty="0"/>
              <a:t>How</a:t>
            </a:r>
            <a:r>
              <a:rPr spc="-150" dirty="0"/>
              <a:t> </a:t>
            </a:r>
            <a:r>
              <a:rPr lang="en-US" spc="185" dirty="0"/>
              <a:t>to</a:t>
            </a:r>
            <a:r>
              <a:rPr spc="-145" dirty="0"/>
              <a:t> </a:t>
            </a:r>
            <a:r>
              <a:rPr spc="95" dirty="0"/>
              <a:t>generated</a:t>
            </a:r>
            <a:r>
              <a:rPr spc="-145" dirty="0"/>
              <a:t> </a:t>
            </a:r>
            <a:r>
              <a:rPr spc="105" dirty="0"/>
              <a:t>data</a:t>
            </a:r>
            <a:r>
              <a:rPr spc="-150" dirty="0"/>
              <a:t> </a:t>
            </a:r>
            <a:r>
              <a:rPr spc="40" dirty="0"/>
              <a:t>set</a:t>
            </a:r>
            <a:r>
              <a:rPr spc="-145" dirty="0"/>
              <a:t> </a:t>
            </a:r>
            <a:r>
              <a:rPr spc="50" dirty="0"/>
              <a:t>and  did </a:t>
            </a:r>
            <a:r>
              <a:rPr spc="70" dirty="0"/>
              <a:t>Data </a:t>
            </a:r>
            <a:r>
              <a:rPr spc="-20" dirty="0"/>
              <a:t>Preprocessing</a:t>
            </a:r>
            <a:r>
              <a:rPr spc="-550" dirty="0"/>
              <a:t> </a:t>
            </a:r>
            <a:r>
              <a:rPr spc="-450" dirty="0"/>
              <a:t>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488315"/>
          </a:xfrm>
          <a:custGeom>
            <a:avLst/>
            <a:gdLst/>
            <a:ahLst/>
            <a:cxnLst/>
            <a:rect l="l" t="t" r="r" b="b"/>
            <a:pathLst>
              <a:path w="9144000" h="488315">
                <a:moveTo>
                  <a:pt x="9143981" y="487799"/>
                </a:moveTo>
                <a:lnTo>
                  <a:pt x="0" y="487799"/>
                </a:lnTo>
                <a:lnTo>
                  <a:pt x="0" y="0"/>
                </a:lnTo>
                <a:lnTo>
                  <a:pt x="9143981" y="0"/>
                </a:lnTo>
                <a:lnTo>
                  <a:pt x="9143981" y="487799"/>
                </a:lnTo>
                <a:close/>
              </a:path>
            </a:pathLst>
          </a:custGeom>
          <a:solidFill>
            <a:srgbClr val="E8EDE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830390" y="1191252"/>
            <a:ext cx="746125" cy="46355"/>
            <a:chOff x="830390" y="1191252"/>
            <a:chExt cx="746125" cy="46355"/>
          </a:xfrm>
        </p:grpSpPr>
        <p:sp>
          <p:nvSpPr>
            <p:cNvPr id="4" name="object 4"/>
            <p:cNvSpPr/>
            <p:nvPr/>
          </p:nvSpPr>
          <p:spPr>
            <a:xfrm>
              <a:off x="1203292" y="1191252"/>
              <a:ext cx="373380" cy="46355"/>
            </a:xfrm>
            <a:custGeom>
              <a:avLst/>
              <a:gdLst/>
              <a:ahLst/>
              <a:cxnLst/>
              <a:rect l="l" t="t" r="r" b="b"/>
              <a:pathLst>
                <a:path w="373380" h="46355">
                  <a:moveTo>
                    <a:pt x="372859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2859" y="0"/>
                  </a:lnTo>
                  <a:lnTo>
                    <a:pt x="372859" y="45827"/>
                  </a:lnTo>
                  <a:close/>
                </a:path>
              </a:pathLst>
            </a:custGeom>
            <a:solidFill>
              <a:srgbClr val="EB56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830390" y="1191252"/>
              <a:ext cx="376555" cy="46355"/>
            </a:xfrm>
            <a:custGeom>
              <a:avLst/>
              <a:gdLst/>
              <a:ahLst/>
              <a:cxnLst/>
              <a:rect l="l" t="t" r="r" b="b"/>
              <a:pathLst>
                <a:path w="376555" h="46355">
                  <a:moveTo>
                    <a:pt x="376011" y="45827"/>
                  </a:moveTo>
                  <a:lnTo>
                    <a:pt x="0" y="45827"/>
                  </a:lnTo>
                  <a:lnTo>
                    <a:pt x="0" y="0"/>
                  </a:lnTo>
                  <a:lnTo>
                    <a:pt x="376011" y="0"/>
                  </a:lnTo>
                  <a:lnTo>
                    <a:pt x="376011" y="45827"/>
                  </a:lnTo>
                  <a:close/>
                </a:path>
              </a:pathLst>
            </a:custGeom>
            <a:solidFill>
              <a:srgbClr val="1A998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2696907" y="2923606"/>
            <a:ext cx="885825" cy="171450"/>
            <a:chOff x="2696907" y="2923606"/>
            <a:chExt cx="885825" cy="171450"/>
          </a:xfrm>
        </p:grpSpPr>
        <p:sp>
          <p:nvSpPr>
            <p:cNvPr id="10" name="object 10"/>
            <p:cNvSpPr/>
            <p:nvPr/>
          </p:nvSpPr>
          <p:spPr>
            <a:xfrm>
              <a:off x="2701669" y="2928369"/>
              <a:ext cx="876300" cy="161925"/>
            </a:xfrm>
            <a:custGeom>
              <a:avLst/>
              <a:gdLst/>
              <a:ahLst/>
              <a:cxnLst/>
              <a:rect l="l" t="t" r="r" b="b"/>
              <a:pathLst>
                <a:path w="876300" h="161925">
                  <a:moveTo>
                    <a:pt x="795448" y="161699"/>
                  </a:moveTo>
                  <a:lnTo>
                    <a:pt x="795448" y="121274"/>
                  </a:lnTo>
                  <a:lnTo>
                    <a:pt x="0" y="121274"/>
                  </a:lnTo>
                  <a:lnTo>
                    <a:pt x="0" y="40424"/>
                  </a:lnTo>
                  <a:lnTo>
                    <a:pt x="795448" y="40424"/>
                  </a:lnTo>
                  <a:lnTo>
                    <a:pt x="795448" y="0"/>
                  </a:lnTo>
                  <a:lnTo>
                    <a:pt x="876298" y="80849"/>
                  </a:lnTo>
                  <a:lnTo>
                    <a:pt x="795448" y="161699"/>
                  </a:lnTo>
                  <a:close/>
                </a:path>
              </a:pathLst>
            </a:custGeom>
            <a:solidFill>
              <a:srgbClr val="E8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2701669" y="2928369"/>
              <a:ext cx="876300" cy="161925"/>
            </a:xfrm>
            <a:custGeom>
              <a:avLst/>
              <a:gdLst/>
              <a:ahLst/>
              <a:cxnLst/>
              <a:rect l="l" t="t" r="r" b="b"/>
              <a:pathLst>
                <a:path w="876300" h="161925">
                  <a:moveTo>
                    <a:pt x="0" y="40424"/>
                  </a:moveTo>
                  <a:lnTo>
                    <a:pt x="795448" y="40424"/>
                  </a:lnTo>
                  <a:lnTo>
                    <a:pt x="795448" y="0"/>
                  </a:lnTo>
                  <a:lnTo>
                    <a:pt x="876298" y="80849"/>
                  </a:lnTo>
                  <a:lnTo>
                    <a:pt x="795448" y="161699"/>
                  </a:lnTo>
                  <a:lnTo>
                    <a:pt x="795448" y="121274"/>
                  </a:lnTo>
                  <a:lnTo>
                    <a:pt x="0" y="121274"/>
                  </a:lnTo>
                  <a:lnTo>
                    <a:pt x="0" y="40424"/>
                  </a:lnTo>
                  <a:close/>
                </a:path>
              </a:pathLst>
            </a:custGeom>
            <a:ln w="9524">
              <a:solidFill>
                <a:srgbClr val="1A1A1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2" name="object 12"/>
          <p:cNvGrpSpPr/>
          <p:nvPr/>
        </p:nvGrpSpPr>
        <p:grpSpPr>
          <a:xfrm>
            <a:off x="5860675" y="2936531"/>
            <a:ext cx="659765" cy="171450"/>
            <a:chOff x="5860675" y="2936531"/>
            <a:chExt cx="659765" cy="171450"/>
          </a:xfrm>
        </p:grpSpPr>
        <p:sp>
          <p:nvSpPr>
            <p:cNvPr id="13" name="object 13"/>
            <p:cNvSpPr/>
            <p:nvPr/>
          </p:nvSpPr>
          <p:spPr>
            <a:xfrm>
              <a:off x="5865438" y="2941294"/>
              <a:ext cx="650240" cy="161925"/>
            </a:xfrm>
            <a:custGeom>
              <a:avLst/>
              <a:gdLst/>
              <a:ahLst/>
              <a:cxnLst/>
              <a:rect l="l" t="t" r="r" b="b"/>
              <a:pathLst>
                <a:path w="650240" h="161925">
                  <a:moveTo>
                    <a:pt x="568948" y="161699"/>
                  </a:moveTo>
                  <a:lnTo>
                    <a:pt x="568948" y="121274"/>
                  </a:lnTo>
                  <a:lnTo>
                    <a:pt x="0" y="121274"/>
                  </a:lnTo>
                  <a:lnTo>
                    <a:pt x="0" y="40424"/>
                  </a:lnTo>
                  <a:lnTo>
                    <a:pt x="568948" y="40424"/>
                  </a:lnTo>
                  <a:lnTo>
                    <a:pt x="568948" y="0"/>
                  </a:lnTo>
                  <a:lnTo>
                    <a:pt x="649798" y="80849"/>
                  </a:lnTo>
                  <a:lnTo>
                    <a:pt x="568948" y="161699"/>
                  </a:lnTo>
                  <a:close/>
                </a:path>
              </a:pathLst>
            </a:custGeom>
            <a:solidFill>
              <a:srgbClr val="E8EDE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5865438" y="2941294"/>
              <a:ext cx="650240" cy="161925"/>
            </a:xfrm>
            <a:custGeom>
              <a:avLst/>
              <a:gdLst/>
              <a:ahLst/>
              <a:cxnLst/>
              <a:rect l="l" t="t" r="r" b="b"/>
              <a:pathLst>
                <a:path w="650240" h="161925">
                  <a:moveTo>
                    <a:pt x="0" y="40424"/>
                  </a:moveTo>
                  <a:lnTo>
                    <a:pt x="568948" y="40424"/>
                  </a:lnTo>
                  <a:lnTo>
                    <a:pt x="568948" y="0"/>
                  </a:lnTo>
                  <a:lnTo>
                    <a:pt x="649798" y="80849"/>
                  </a:lnTo>
                  <a:lnTo>
                    <a:pt x="568948" y="161699"/>
                  </a:lnTo>
                  <a:lnTo>
                    <a:pt x="568948" y="121274"/>
                  </a:lnTo>
                  <a:lnTo>
                    <a:pt x="0" y="121274"/>
                  </a:lnTo>
                  <a:lnTo>
                    <a:pt x="0" y="40424"/>
                  </a:lnTo>
                  <a:close/>
                </a:path>
              </a:pathLst>
            </a:custGeom>
            <a:ln w="9524">
              <a:solidFill>
                <a:srgbClr val="1A1A1A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333874" y="1366374"/>
            <a:ext cx="22110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10" dirty="0">
                <a:latin typeface="Lato"/>
                <a:cs typeface="Lato"/>
              </a:rPr>
              <a:t>Capturing </a:t>
            </a:r>
            <a:r>
              <a:rPr sz="1800" b="1" spc="5" dirty="0">
                <a:latin typeface="Lato"/>
                <a:cs typeface="Lato"/>
              </a:rPr>
              <a:t>Raw</a:t>
            </a:r>
            <a:r>
              <a:rPr sz="1800" b="1" spc="-245" dirty="0">
                <a:latin typeface="Lato"/>
                <a:cs typeface="Lato"/>
              </a:rPr>
              <a:t> </a:t>
            </a:r>
            <a:r>
              <a:rPr sz="1800" b="1" spc="10" dirty="0">
                <a:latin typeface="Lato"/>
                <a:cs typeface="Lato"/>
              </a:rPr>
              <a:t>Image</a:t>
            </a:r>
            <a:endParaRPr sz="1800">
              <a:latin typeface="Lato"/>
              <a:cs typeface="Lat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697327" y="1366374"/>
            <a:ext cx="177292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20" dirty="0">
                <a:latin typeface="Lato"/>
                <a:cs typeface="Lato"/>
              </a:rPr>
              <a:t>Gray </a:t>
            </a:r>
            <a:r>
              <a:rPr sz="1800" b="1" dirty="0">
                <a:latin typeface="Lato"/>
                <a:cs typeface="Lato"/>
              </a:rPr>
              <a:t>Scale</a:t>
            </a:r>
            <a:r>
              <a:rPr sz="1800" b="1" spc="-260" dirty="0">
                <a:latin typeface="Lato"/>
                <a:cs typeface="Lato"/>
              </a:rPr>
              <a:t> </a:t>
            </a:r>
            <a:r>
              <a:rPr sz="1800" b="1" spc="10" dirty="0">
                <a:latin typeface="Lato"/>
                <a:cs typeface="Lato"/>
              </a:rPr>
              <a:t>Image</a:t>
            </a:r>
            <a:endParaRPr sz="1800">
              <a:latin typeface="Lato"/>
              <a:cs typeface="Lato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6747150" y="1366374"/>
            <a:ext cx="2125980" cy="57594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845185" marR="5080" indent="-833119">
              <a:lnSpc>
                <a:spcPct val="100699"/>
              </a:lnSpc>
              <a:spcBef>
                <a:spcPts val="85"/>
              </a:spcBef>
            </a:pPr>
            <a:r>
              <a:rPr sz="1800" spc="10" dirty="0">
                <a:solidFill>
                  <a:srgbClr val="000000"/>
                </a:solidFill>
                <a:latin typeface="Lato"/>
                <a:cs typeface="Lato"/>
              </a:rPr>
              <a:t>Image </a:t>
            </a:r>
            <a:r>
              <a:rPr sz="1800" spc="5" dirty="0">
                <a:solidFill>
                  <a:srgbClr val="000000"/>
                </a:solidFill>
                <a:latin typeface="Lato"/>
                <a:cs typeface="Lato"/>
              </a:rPr>
              <a:t>Post</a:t>
            </a:r>
            <a:r>
              <a:rPr sz="1800" spc="-275" dirty="0">
                <a:solidFill>
                  <a:srgbClr val="000000"/>
                </a:solidFill>
                <a:latin typeface="Lato"/>
                <a:cs typeface="Lato"/>
              </a:rPr>
              <a:t> </a:t>
            </a:r>
            <a:r>
              <a:rPr sz="1800" spc="10" dirty="0">
                <a:solidFill>
                  <a:srgbClr val="000000"/>
                </a:solidFill>
                <a:latin typeface="Lato"/>
                <a:cs typeface="Lato"/>
              </a:rPr>
              <a:t>Gaussian  </a:t>
            </a:r>
            <a:r>
              <a:rPr sz="1800" spc="20" dirty="0">
                <a:solidFill>
                  <a:srgbClr val="000000"/>
                </a:solidFill>
                <a:latin typeface="Lato"/>
                <a:cs typeface="Lato"/>
              </a:rPr>
              <a:t>Blur</a:t>
            </a:r>
            <a:endParaRPr sz="1800">
              <a:latin typeface="Lato"/>
              <a:cs typeface="Lato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474BF37-DC5F-4FF2-95E0-E3CCA279E49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455" y="1808061"/>
            <a:ext cx="2321489" cy="231150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015E11A-A4BD-486D-8C2C-F46D418EB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1137" y="1775688"/>
            <a:ext cx="2125980" cy="233121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5607C0A-10D5-4616-B36A-ECE88BAC2C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9787" y="1913556"/>
            <a:ext cx="2193343" cy="2193343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BCA6A0-2528-2656-DC97-A91F6F5D75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9436" y="1940544"/>
            <a:ext cx="2258124" cy="21663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91097" y="1667230"/>
            <a:ext cx="48202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15" dirty="0"/>
              <a:t>Gesture</a:t>
            </a:r>
            <a:r>
              <a:rPr spc="-185" dirty="0"/>
              <a:t> </a:t>
            </a:r>
            <a:r>
              <a:rPr spc="-20" dirty="0"/>
              <a:t>Classification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 flipH="1">
            <a:off x="3139654" y="2701319"/>
            <a:ext cx="213145" cy="190483"/>
          </a:xfrm>
          <a:custGeom>
            <a:avLst/>
            <a:gdLst/>
            <a:ahLst/>
            <a:cxnLst/>
            <a:rect l="l" t="t" r="r" b="b"/>
            <a:pathLst>
              <a:path w="121919" h="120650">
                <a:moveTo>
                  <a:pt x="121424" y="52070"/>
                </a:moveTo>
                <a:lnTo>
                  <a:pt x="68897" y="52070"/>
                </a:lnTo>
                <a:lnTo>
                  <a:pt x="68897" y="0"/>
                </a:lnTo>
                <a:lnTo>
                  <a:pt x="52527" y="0"/>
                </a:lnTo>
                <a:lnTo>
                  <a:pt x="52527" y="52070"/>
                </a:lnTo>
                <a:lnTo>
                  <a:pt x="0" y="52070"/>
                </a:lnTo>
                <a:lnTo>
                  <a:pt x="0" y="68580"/>
                </a:lnTo>
                <a:lnTo>
                  <a:pt x="52527" y="68580"/>
                </a:lnTo>
                <a:lnTo>
                  <a:pt x="52527" y="120650"/>
                </a:lnTo>
                <a:lnTo>
                  <a:pt x="68897" y="120650"/>
                </a:lnTo>
                <a:lnTo>
                  <a:pt x="68897" y="68580"/>
                </a:lnTo>
                <a:lnTo>
                  <a:pt x="121424" y="68580"/>
                </a:lnTo>
                <a:lnTo>
                  <a:pt x="121424" y="52070"/>
                </a:lnTo>
                <a:close/>
              </a:path>
            </a:pathLst>
          </a:custGeom>
          <a:solidFill>
            <a:srgbClr val="2F7B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5728127" y="1990397"/>
            <a:ext cx="2653873" cy="2028825"/>
          </a:xfrm>
          <a:custGeom>
            <a:avLst/>
            <a:gdLst/>
            <a:ahLst/>
            <a:cxnLst/>
            <a:rect l="l" t="t" r="r" b="b"/>
            <a:pathLst>
              <a:path w="2521584" h="2028825">
                <a:moveTo>
                  <a:pt x="2161220" y="2028405"/>
                </a:moveTo>
                <a:lnTo>
                  <a:pt x="0" y="2028405"/>
                </a:lnTo>
                <a:lnTo>
                  <a:pt x="0" y="360344"/>
                </a:lnTo>
                <a:lnTo>
                  <a:pt x="3289" y="311450"/>
                </a:lnTo>
                <a:lnTo>
                  <a:pt x="12871" y="264556"/>
                </a:lnTo>
                <a:lnTo>
                  <a:pt x="28316" y="220091"/>
                </a:lnTo>
                <a:lnTo>
                  <a:pt x="49195" y="178483"/>
                </a:lnTo>
                <a:lnTo>
                  <a:pt x="75078" y="140162"/>
                </a:lnTo>
                <a:lnTo>
                  <a:pt x="105537" y="105558"/>
                </a:lnTo>
                <a:lnTo>
                  <a:pt x="140141" y="75100"/>
                </a:lnTo>
                <a:lnTo>
                  <a:pt x="178462" y="49217"/>
                </a:lnTo>
                <a:lnTo>
                  <a:pt x="220070" y="28338"/>
                </a:lnTo>
                <a:lnTo>
                  <a:pt x="264536" y="12893"/>
                </a:lnTo>
                <a:lnTo>
                  <a:pt x="311430" y="3311"/>
                </a:lnTo>
                <a:lnTo>
                  <a:pt x="360324" y="22"/>
                </a:lnTo>
                <a:lnTo>
                  <a:pt x="2521544" y="0"/>
                </a:lnTo>
                <a:lnTo>
                  <a:pt x="2521544" y="1668081"/>
                </a:lnTo>
                <a:lnTo>
                  <a:pt x="2518421" y="1715448"/>
                </a:lnTo>
                <a:lnTo>
                  <a:pt x="2509203" y="1761601"/>
                </a:lnTo>
                <a:lnTo>
                  <a:pt x="2494123" y="1805981"/>
                </a:lnTo>
                <a:lnTo>
                  <a:pt x="2473411" y="1848027"/>
                </a:lnTo>
                <a:lnTo>
                  <a:pt x="2447300" y="1887180"/>
                </a:lnTo>
                <a:lnTo>
                  <a:pt x="2416020" y="1922881"/>
                </a:lnTo>
                <a:lnTo>
                  <a:pt x="2380319" y="1954161"/>
                </a:lnTo>
                <a:lnTo>
                  <a:pt x="2341166" y="1980272"/>
                </a:lnTo>
                <a:lnTo>
                  <a:pt x="2299120" y="2000984"/>
                </a:lnTo>
                <a:lnTo>
                  <a:pt x="2254740" y="2016064"/>
                </a:lnTo>
                <a:lnTo>
                  <a:pt x="2208587" y="2025282"/>
                </a:lnTo>
                <a:lnTo>
                  <a:pt x="2161220" y="2028405"/>
                </a:lnTo>
                <a:close/>
              </a:path>
              <a:path w="2521584" h="2028825">
                <a:moveTo>
                  <a:pt x="24" y="2028430"/>
                </a:moveTo>
                <a:close/>
              </a:path>
            </a:pathLst>
          </a:custGeom>
          <a:solidFill>
            <a:srgbClr val="0D5DD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553200" y="2196170"/>
            <a:ext cx="1925357" cy="13076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b="1" spc="-5" dirty="0">
                <a:solidFill>
                  <a:srgbClr val="FFFFFF"/>
                </a:solidFill>
                <a:latin typeface="Roboto"/>
                <a:cs typeface="Roboto"/>
              </a:rPr>
              <a:t>Layer</a:t>
            </a:r>
            <a:r>
              <a:rPr sz="3000" b="1" spc="-25" dirty="0">
                <a:solidFill>
                  <a:srgbClr val="FFFFFF"/>
                </a:solidFill>
                <a:latin typeface="Roboto"/>
                <a:cs typeface="Roboto"/>
              </a:rPr>
              <a:t> </a:t>
            </a:r>
            <a:r>
              <a:rPr lang="en-US" sz="3000" b="1" spc="-25" dirty="0">
                <a:solidFill>
                  <a:srgbClr val="FFFFFF"/>
                </a:solidFill>
                <a:latin typeface="Roboto"/>
                <a:cs typeface="Roboto"/>
              </a:rPr>
              <a:t>1</a:t>
            </a:r>
            <a:endParaRPr sz="3000" dirty="0">
              <a:latin typeface="Roboto"/>
              <a:cs typeface="Roboto"/>
            </a:endParaRPr>
          </a:p>
          <a:p>
            <a:pPr marL="12700" marR="5080">
              <a:lnSpc>
                <a:spcPct val="114599"/>
              </a:lnSpc>
              <a:spcBef>
                <a:spcPts val="1665"/>
              </a:spcBef>
            </a:pPr>
            <a:r>
              <a:rPr sz="1800" spc="-5" dirty="0">
                <a:solidFill>
                  <a:srgbClr val="FFFFFF"/>
                </a:solidFill>
                <a:latin typeface="RobotoRegular"/>
                <a:cs typeface="RobotoRegular"/>
              </a:rPr>
              <a:t>Classify  between</a:t>
            </a:r>
            <a:r>
              <a:rPr sz="1800" spc="-90" dirty="0">
                <a:solidFill>
                  <a:srgbClr val="FFFFFF"/>
                </a:solidFill>
                <a:latin typeface="RobotoRegular"/>
                <a:cs typeface="RobotoRegular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RobotoRegular"/>
                <a:cs typeface="RobotoRegular"/>
              </a:rPr>
              <a:t>Similar  Symbols</a:t>
            </a:r>
            <a:endParaRPr sz="1800" dirty="0">
              <a:latin typeface="RobotoRegular"/>
              <a:cs typeface="RobotoRegular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780424" y="2164510"/>
            <a:ext cx="1283970" cy="48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000" spc="-5" dirty="0">
                <a:latin typeface="Roboto"/>
                <a:cs typeface="Roboto"/>
              </a:rPr>
              <a:t>Layer</a:t>
            </a:r>
            <a:r>
              <a:rPr sz="3000" spc="-90" dirty="0">
                <a:latin typeface="Roboto"/>
                <a:cs typeface="Roboto"/>
              </a:rPr>
              <a:t> </a:t>
            </a:r>
            <a:r>
              <a:rPr sz="3000" dirty="0">
                <a:latin typeface="Roboto"/>
                <a:cs typeface="Roboto"/>
              </a:rPr>
              <a:t>1</a:t>
            </a:r>
            <a:endParaRPr sz="300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780433" y="2947330"/>
            <a:ext cx="1202690" cy="968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4599"/>
              </a:lnSpc>
              <a:spcBef>
                <a:spcPts val="100"/>
              </a:spcBef>
            </a:pPr>
            <a:r>
              <a:rPr sz="1800" spc="-5" dirty="0">
                <a:solidFill>
                  <a:srgbClr val="FFFFFF"/>
                </a:solidFill>
                <a:latin typeface="RobotoRegular"/>
                <a:cs typeface="RobotoRegular"/>
              </a:rPr>
              <a:t>Classify  between</a:t>
            </a:r>
            <a:r>
              <a:rPr sz="1800" spc="-90" dirty="0">
                <a:solidFill>
                  <a:srgbClr val="FFFFFF"/>
                </a:solidFill>
                <a:latin typeface="RobotoRegular"/>
                <a:cs typeface="RobotoRegular"/>
              </a:rPr>
              <a:t> </a:t>
            </a:r>
            <a:r>
              <a:rPr sz="1800" spc="-5" dirty="0">
                <a:solidFill>
                  <a:srgbClr val="FFFFFF"/>
                </a:solidFill>
                <a:latin typeface="RobotoRegular"/>
                <a:cs typeface="RobotoRegular"/>
              </a:rPr>
              <a:t>27  Symbols</a:t>
            </a:r>
            <a:endParaRPr sz="1800">
              <a:latin typeface="RobotoRegular"/>
              <a:cs typeface="RobotoRegular"/>
            </a:endParaRPr>
          </a:p>
        </p:txBody>
      </p:sp>
      <p:grpSp>
        <p:nvGrpSpPr>
          <p:cNvPr id="8" name="object 8"/>
          <p:cNvGrpSpPr/>
          <p:nvPr/>
        </p:nvGrpSpPr>
        <p:grpSpPr>
          <a:xfrm>
            <a:off x="4528758" y="2647110"/>
            <a:ext cx="731520" cy="543560"/>
            <a:chOff x="1913971" y="2701319"/>
            <a:chExt cx="731520" cy="543560"/>
          </a:xfrm>
        </p:grpSpPr>
        <p:sp>
          <p:nvSpPr>
            <p:cNvPr id="9" name="object 9"/>
            <p:cNvSpPr/>
            <p:nvPr/>
          </p:nvSpPr>
          <p:spPr>
            <a:xfrm>
              <a:off x="1917301" y="2701319"/>
              <a:ext cx="728345" cy="543560"/>
            </a:xfrm>
            <a:custGeom>
              <a:avLst/>
              <a:gdLst/>
              <a:ahLst/>
              <a:cxnLst/>
              <a:rect l="l" t="t" r="r" b="b"/>
              <a:pathLst>
                <a:path w="728344" h="543560">
                  <a:moveTo>
                    <a:pt x="363856" y="543548"/>
                  </a:moveTo>
                  <a:lnTo>
                    <a:pt x="310088" y="540602"/>
                  </a:lnTo>
                  <a:lnTo>
                    <a:pt x="258770" y="532042"/>
                  </a:lnTo>
                  <a:lnTo>
                    <a:pt x="210464" y="518289"/>
                  </a:lnTo>
                  <a:lnTo>
                    <a:pt x="165733" y="499765"/>
                  </a:lnTo>
                  <a:lnTo>
                    <a:pt x="125140" y="476888"/>
                  </a:lnTo>
                  <a:lnTo>
                    <a:pt x="89248" y="450079"/>
                  </a:lnTo>
                  <a:lnTo>
                    <a:pt x="58619" y="419759"/>
                  </a:lnTo>
                  <a:lnTo>
                    <a:pt x="33817" y="386348"/>
                  </a:lnTo>
                  <a:lnTo>
                    <a:pt x="15405" y="350267"/>
                  </a:lnTo>
                  <a:lnTo>
                    <a:pt x="3945" y="311935"/>
                  </a:lnTo>
                  <a:lnTo>
                    <a:pt x="0" y="271774"/>
                  </a:lnTo>
                  <a:lnTo>
                    <a:pt x="3945" y="231612"/>
                  </a:lnTo>
                  <a:lnTo>
                    <a:pt x="15405" y="193281"/>
                  </a:lnTo>
                  <a:lnTo>
                    <a:pt x="33817" y="157199"/>
                  </a:lnTo>
                  <a:lnTo>
                    <a:pt x="58619" y="123789"/>
                  </a:lnTo>
                  <a:lnTo>
                    <a:pt x="89248" y="93469"/>
                  </a:lnTo>
                  <a:lnTo>
                    <a:pt x="125140" y="66660"/>
                  </a:lnTo>
                  <a:lnTo>
                    <a:pt x="165733" y="43783"/>
                  </a:lnTo>
                  <a:lnTo>
                    <a:pt x="210464" y="25258"/>
                  </a:lnTo>
                  <a:lnTo>
                    <a:pt x="258770" y="11506"/>
                  </a:lnTo>
                  <a:lnTo>
                    <a:pt x="310088" y="2946"/>
                  </a:lnTo>
                  <a:lnTo>
                    <a:pt x="363856" y="0"/>
                  </a:lnTo>
                  <a:lnTo>
                    <a:pt x="417624" y="2946"/>
                  </a:lnTo>
                  <a:lnTo>
                    <a:pt x="468943" y="11506"/>
                  </a:lnTo>
                  <a:lnTo>
                    <a:pt x="517250" y="25258"/>
                  </a:lnTo>
                  <a:lnTo>
                    <a:pt x="561981" y="43783"/>
                  </a:lnTo>
                  <a:lnTo>
                    <a:pt x="602575" y="66660"/>
                  </a:lnTo>
                  <a:lnTo>
                    <a:pt x="638468" y="93469"/>
                  </a:lnTo>
                  <a:lnTo>
                    <a:pt x="669097" y="123789"/>
                  </a:lnTo>
                  <a:lnTo>
                    <a:pt x="693899" y="157199"/>
                  </a:lnTo>
                  <a:lnTo>
                    <a:pt x="712312" y="193281"/>
                  </a:lnTo>
                  <a:lnTo>
                    <a:pt x="723773" y="231612"/>
                  </a:lnTo>
                  <a:lnTo>
                    <a:pt x="727718" y="271774"/>
                  </a:lnTo>
                  <a:lnTo>
                    <a:pt x="723773" y="311935"/>
                  </a:lnTo>
                  <a:lnTo>
                    <a:pt x="712312" y="350267"/>
                  </a:lnTo>
                  <a:lnTo>
                    <a:pt x="693899" y="386348"/>
                  </a:lnTo>
                  <a:lnTo>
                    <a:pt x="669097" y="419759"/>
                  </a:lnTo>
                  <a:lnTo>
                    <a:pt x="638468" y="450079"/>
                  </a:lnTo>
                  <a:lnTo>
                    <a:pt x="602575" y="476888"/>
                  </a:lnTo>
                  <a:lnTo>
                    <a:pt x="561981" y="499765"/>
                  </a:lnTo>
                  <a:lnTo>
                    <a:pt x="517250" y="518289"/>
                  </a:lnTo>
                  <a:lnTo>
                    <a:pt x="468943" y="532042"/>
                  </a:lnTo>
                  <a:lnTo>
                    <a:pt x="417624" y="540602"/>
                  </a:lnTo>
                  <a:lnTo>
                    <a:pt x="363856" y="543548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913971" y="2887569"/>
              <a:ext cx="552450" cy="171450"/>
            </a:xfrm>
            <a:custGeom>
              <a:avLst/>
              <a:gdLst/>
              <a:ahLst/>
              <a:cxnLst/>
              <a:rect l="l" t="t" r="r" b="b"/>
              <a:pathLst>
                <a:path w="552450" h="171450">
                  <a:moveTo>
                    <a:pt x="437961" y="170824"/>
                  </a:moveTo>
                  <a:lnTo>
                    <a:pt x="437961" y="112749"/>
                  </a:lnTo>
                  <a:lnTo>
                    <a:pt x="0" y="112749"/>
                  </a:lnTo>
                  <a:lnTo>
                    <a:pt x="0" y="58049"/>
                  </a:lnTo>
                  <a:lnTo>
                    <a:pt x="437961" y="58049"/>
                  </a:lnTo>
                  <a:lnTo>
                    <a:pt x="437961" y="0"/>
                  </a:lnTo>
                  <a:lnTo>
                    <a:pt x="552368" y="85399"/>
                  </a:lnTo>
                  <a:lnTo>
                    <a:pt x="437961" y="170824"/>
                  </a:lnTo>
                  <a:close/>
                </a:path>
              </a:pathLst>
            </a:custGeom>
            <a:solidFill>
              <a:srgbClr val="0D5DD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40BCF06-1BE9-42F8-BFAA-BF8BC0239A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99" y="2196170"/>
            <a:ext cx="1741351" cy="174135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97723" y="1381512"/>
            <a:ext cx="2138680" cy="330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solidFill>
                  <a:srgbClr val="CC0000"/>
                </a:solidFill>
                <a:latin typeface="Times New Roman"/>
                <a:cs typeface="Times New Roman"/>
              </a:rPr>
              <a:t>Algorithm Layer</a:t>
            </a:r>
            <a:r>
              <a:rPr sz="2000" spc="-85" dirty="0">
                <a:solidFill>
                  <a:srgbClr val="CC0000"/>
                </a:solidFill>
                <a:latin typeface="Times New Roman"/>
                <a:cs typeface="Times New Roman"/>
              </a:rPr>
              <a:t> </a:t>
            </a:r>
            <a:r>
              <a:rPr lang="en-US" sz="2000" spc="-85" dirty="0">
                <a:solidFill>
                  <a:srgbClr val="CC0000"/>
                </a:solidFill>
                <a:latin typeface="Times New Roman"/>
                <a:cs typeface="Times New Roman"/>
              </a:rPr>
              <a:t>1</a:t>
            </a:r>
            <a:r>
              <a:rPr sz="2000" dirty="0">
                <a:solidFill>
                  <a:srgbClr val="CC0000"/>
                </a:solidFill>
                <a:latin typeface="Times New Roman"/>
                <a:cs typeface="Times New Roman"/>
              </a:rPr>
              <a:t>: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37447" y="1896772"/>
            <a:ext cx="7612380" cy="15017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79095" marR="5080" indent="-367030">
              <a:lnSpc>
                <a:spcPct val="107600"/>
              </a:lnSpc>
              <a:spcBef>
                <a:spcPts val="100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-5" dirty="0">
                <a:latin typeface="Times New Roman"/>
                <a:cs typeface="Times New Roman"/>
              </a:rPr>
              <a:t>We </a:t>
            </a:r>
            <a:r>
              <a:rPr sz="1800" dirty="0">
                <a:latin typeface="Times New Roman"/>
                <a:cs typeface="Times New Roman"/>
              </a:rPr>
              <a:t>detect various </a:t>
            </a:r>
            <a:r>
              <a:rPr sz="1800" spc="-5" dirty="0">
                <a:latin typeface="Times New Roman"/>
                <a:cs typeface="Times New Roman"/>
              </a:rPr>
              <a:t>sets </a:t>
            </a:r>
            <a:r>
              <a:rPr sz="1800" dirty="0">
                <a:latin typeface="Times New Roman"/>
                <a:cs typeface="Times New Roman"/>
              </a:rPr>
              <a:t>of </a:t>
            </a:r>
            <a:r>
              <a:rPr sz="1800" spc="-5" dirty="0">
                <a:latin typeface="Times New Roman"/>
                <a:cs typeface="Times New Roman"/>
              </a:rPr>
              <a:t>symbols which show similar </a:t>
            </a:r>
            <a:r>
              <a:rPr sz="1800" dirty="0">
                <a:latin typeface="Times New Roman"/>
                <a:cs typeface="Times New Roman"/>
              </a:rPr>
              <a:t>results on getting  detected.</a:t>
            </a:r>
            <a:endParaRPr sz="1800">
              <a:latin typeface="Times New Roman"/>
              <a:cs typeface="Times New Roman"/>
            </a:endParaRPr>
          </a:p>
          <a:p>
            <a:pPr marL="379095" indent="-367030">
              <a:lnSpc>
                <a:spcPct val="100000"/>
              </a:lnSpc>
              <a:spcBef>
                <a:spcPts val="165"/>
              </a:spcBef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spc="-5" dirty="0">
                <a:latin typeface="Times New Roman"/>
                <a:cs typeface="Times New Roman"/>
              </a:rPr>
              <a:t>We then classify </a:t>
            </a:r>
            <a:r>
              <a:rPr sz="1800" dirty="0">
                <a:latin typeface="Times New Roman"/>
                <a:cs typeface="Times New Roman"/>
              </a:rPr>
              <a:t>between </a:t>
            </a:r>
            <a:r>
              <a:rPr sz="1800" spc="-5" dirty="0">
                <a:latin typeface="Times New Roman"/>
                <a:cs typeface="Times New Roman"/>
              </a:rPr>
              <a:t>those sets </a:t>
            </a:r>
            <a:r>
              <a:rPr sz="1800" dirty="0">
                <a:latin typeface="Times New Roman"/>
                <a:cs typeface="Times New Roman"/>
              </a:rPr>
              <a:t>using </a:t>
            </a:r>
            <a:r>
              <a:rPr sz="1800" spc="-5" dirty="0">
                <a:latin typeface="Times New Roman"/>
                <a:cs typeface="Times New Roman"/>
              </a:rPr>
              <a:t>classifiers made </a:t>
            </a:r>
            <a:r>
              <a:rPr sz="1800" dirty="0">
                <a:latin typeface="Times New Roman"/>
                <a:cs typeface="Times New Roman"/>
              </a:rPr>
              <a:t>for </a:t>
            </a:r>
            <a:r>
              <a:rPr sz="1800" spc="-5" dirty="0">
                <a:latin typeface="Times New Roman"/>
                <a:cs typeface="Times New Roman"/>
              </a:rPr>
              <a:t>those sets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only.</a:t>
            </a:r>
            <a:endParaRPr sz="1800">
              <a:latin typeface="Times New Roman"/>
              <a:cs typeface="Times New Roman"/>
            </a:endParaRPr>
          </a:p>
          <a:p>
            <a:pPr marL="379095" marR="6985" indent="-367030">
              <a:lnSpc>
                <a:spcPct val="107600"/>
              </a:lnSpc>
              <a:buFont typeface="Arial"/>
              <a:buChar char="●"/>
              <a:tabLst>
                <a:tab pos="379095" algn="l"/>
                <a:tab pos="379730" algn="l"/>
              </a:tabLst>
            </a:pPr>
            <a:r>
              <a:rPr sz="1800" dirty="0">
                <a:latin typeface="Times New Roman"/>
                <a:cs typeface="Times New Roman"/>
              </a:rPr>
              <a:t>In our </a:t>
            </a:r>
            <a:r>
              <a:rPr sz="1800" spc="-5" dirty="0">
                <a:latin typeface="Times New Roman"/>
                <a:cs typeface="Times New Roman"/>
              </a:rPr>
              <a:t>testing we </a:t>
            </a:r>
            <a:r>
              <a:rPr sz="1800" dirty="0">
                <a:latin typeface="Times New Roman"/>
                <a:cs typeface="Times New Roman"/>
              </a:rPr>
              <a:t>found </a:t>
            </a:r>
            <a:r>
              <a:rPr sz="1800" spc="-5" dirty="0">
                <a:latin typeface="Times New Roman"/>
                <a:cs typeface="Times New Roman"/>
              </a:rPr>
              <a:t>that </a:t>
            </a:r>
            <a:r>
              <a:rPr sz="1800" dirty="0">
                <a:latin typeface="Times New Roman"/>
                <a:cs typeface="Times New Roman"/>
              </a:rPr>
              <a:t>following </a:t>
            </a:r>
            <a:r>
              <a:rPr sz="1800" spc="-5" dirty="0">
                <a:latin typeface="Times New Roman"/>
                <a:cs typeface="Times New Roman"/>
              </a:rPr>
              <a:t>symbols were </a:t>
            </a:r>
            <a:r>
              <a:rPr sz="1800" dirty="0">
                <a:latin typeface="Times New Roman"/>
                <a:cs typeface="Times New Roman"/>
              </a:rPr>
              <a:t>not </a:t>
            </a:r>
            <a:r>
              <a:rPr sz="1800" spc="-5" dirty="0">
                <a:latin typeface="Times New Roman"/>
                <a:cs typeface="Times New Roman"/>
              </a:rPr>
              <a:t>showing </a:t>
            </a:r>
            <a:r>
              <a:rPr sz="1800" dirty="0">
                <a:latin typeface="Times New Roman"/>
                <a:cs typeface="Times New Roman"/>
              </a:rPr>
              <a:t>properly </a:t>
            </a:r>
            <a:r>
              <a:rPr sz="1800" spc="-5" dirty="0">
                <a:latin typeface="Times New Roman"/>
                <a:cs typeface="Times New Roman"/>
              </a:rPr>
              <a:t>and  were </a:t>
            </a:r>
            <a:r>
              <a:rPr sz="1800" dirty="0">
                <a:latin typeface="Times New Roman"/>
                <a:cs typeface="Times New Roman"/>
              </a:rPr>
              <a:t>giving other </a:t>
            </a:r>
            <a:r>
              <a:rPr sz="1800" spc="-5" dirty="0">
                <a:latin typeface="Times New Roman"/>
                <a:cs typeface="Times New Roman"/>
              </a:rPr>
              <a:t>symbols also</a:t>
            </a:r>
            <a:r>
              <a:rPr sz="1800" spc="-1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: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461271" y="3373144"/>
            <a:ext cx="965200" cy="1206500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412750" indent="-400050">
              <a:lnSpc>
                <a:spcPct val="100000"/>
              </a:lnSpc>
              <a:spcBef>
                <a:spcPts val="265"/>
              </a:spcBef>
              <a:buAutoNum type="arabicPeriod"/>
              <a:tabLst>
                <a:tab pos="412115" algn="l"/>
                <a:tab pos="412750" algn="l"/>
              </a:tabLst>
            </a:pP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D</a:t>
            </a:r>
            <a:endParaRPr sz="1800">
              <a:latin typeface="Times New Roman"/>
              <a:cs typeface="Times New Roman"/>
            </a:endParaRPr>
          </a:p>
          <a:p>
            <a:pPr marL="412750" indent="-400050">
              <a:lnSpc>
                <a:spcPct val="100000"/>
              </a:lnSpc>
              <a:spcBef>
                <a:spcPts val="165"/>
              </a:spcBef>
              <a:buAutoNum type="arabicPeriod"/>
              <a:tabLst>
                <a:tab pos="412115" algn="l"/>
                <a:tab pos="412750" algn="l"/>
              </a:tabLst>
            </a:pP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U</a:t>
            </a:r>
            <a:endParaRPr sz="1800">
              <a:latin typeface="Times New Roman"/>
              <a:cs typeface="Times New Roman"/>
            </a:endParaRPr>
          </a:p>
          <a:p>
            <a:pPr marL="412750" indent="-400050">
              <a:lnSpc>
                <a:spcPct val="100000"/>
              </a:lnSpc>
              <a:spcBef>
                <a:spcPts val="165"/>
              </a:spcBef>
              <a:buAutoNum type="arabicPeriod"/>
              <a:tabLst>
                <a:tab pos="412115" algn="l"/>
                <a:tab pos="412750" algn="l"/>
              </a:tabLst>
            </a:pP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4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</a:t>
            </a:r>
            <a:endParaRPr sz="1800">
              <a:latin typeface="Times New Roman"/>
              <a:cs typeface="Times New Roman"/>
            </a:endParaRPr>
          </a:p>
          <a:p>
            <a:pPr marL="412750" indent="-400050">
              <a:lnSpc>
                <a:spcPct val="100000"/>
              </a:lnSpc>
              <a:spcBef>
                <a:spcPts val="165"/>
              </a:spcBef>
              <a:buAutoNum type="arabicPeriod"/>
              <a:tabLst>
                <a:tab pos="412115" algn="l"/>
                <a:tab pos="412750" algn="l"/>
              </a:tabLst>
            </a:pPr>
            <a:r>
              <a:rPr sz="1800" spc="-5" dirty="0">
                <a:latin typeface="Times New Roman"/>
                <a:cs typeface="Times New Roman"/>
              </a:rPr>
              <a:t>For</a:t>
            </a:r>
            <a:r>
              <a:rPr sz="1800" spc="-5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S</a:t>
            </a:r>
            <a:endParaRPr sz="1800">
              <a:latin typeface="Times New Roman"/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775719" y="3373144"/>
            <a:ext cx="1362710" cy="1206500"/>
          </a:xfrm>
          <a:prstGeom prst="rect">
            <a:avLst/>
          </a:prstGeom>
        </p:spPr>
        <p:txBody>
          <a:bodyPr vert="horz" wrap="square" lIns="0" tIns="336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5"/>
              </a:spcBef>
            </a:pPr>
            <a:r>
              <a:rPr sz="1800" dirty="0">
                <a:latin typeface="Times New Roman"/>
                <a:cs typeface="Times New Roman"/>
              </a:rPr>
              <a:t>: R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U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sz="1800" dirty="0">
                <a:latin typeface="Times New Roman"/>
                <a:cs typeface="Times New Roman"/>
              </a:rPr>
              <a:t>: D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-11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R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sz="1800" dirty="0">
                <a:latin typeface="Times New Roman"/>
                <a:cs typeface="Times New Roman"/>
              </a:rPr>
              <a:t>: </a:t>
            </a:r>
            <a:r>
              <a:rPr sz="1800" spc="-5" dirty="0">
                <a:latin typeface="Times New Roman"/>
                <a:cs typeface="Times New Roman"/>
              </a:rPr>
              <a:t>T, D, </a:t>
            </a:r>
            <a:r>
              <a:rPr sz="1800" dirty="0">
                <a:latin typeface="Times New Roman"/>
                <a:cs typeface="Times New Roman"/>
              </a:rPr>
              <a:t>K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-100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I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sz="1800" dirty="0">
                <a:latin typeface="Times New Roman"/>
                <a:cs typeface="Times New Roman"/>
              </a:rPr>
              <a:t>: M </a:t>
            </a:r>
            <a:r>
              <a:rPr sz="1800" spc="-5" dirty="0">
                <a:latin typeface="Times New Roman"/>
                <a:cs typeface="Times New Roman"/>
              </a:rPr>
              <a:t>and</a:t>
            </a:r>
            <a:r>
              <a:rPr sz="1800" spc="-45" dirty="0">
                <a:latin typeface="Times New Roman"/>
                <a:cs typeface="Times New Roman"/>
              </a:rPr>
              <a:t> </a:t>
            </a:r>
            <a:r>
              <a:rPr sz="1800" dirty="0">
                <a:latin typeface="Times New Roman"/>
                <a:cs typeface="Times New Roman"/>
              </a:rPr>
              <a:t>N</a:t>
            </a:r>
            <a:endParaRPr sz="18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79</TotalTime>
  <Words>541</Words>
  <Application>Microsoft Office PowerPoint</Application>
  <PresentationFormat>On-screen Show (16:9)</PresentationFormat>
  <Paragraphs>58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AoyagiKouzanFontT</vt:lpstr>
      <vt:lpstr>Arial</vt:lpstr>
      <vt:lpstr>Calibri</vt:lpstr>
      <vt:lpstr>Lato</vt:lpstr>
      <vt:lpstr>Roboto</vt:lpstr>
      <vt:lpstr>RobotoRegular</vt:lpstr>
      <vt:lpstr>Times New Roman</vt:lpstr>
      <vt:lpstr>Office Theme</vt:lpstr>
      <vt:lpstr>PowerPoint Presentation</vt:lpstr>
      <vt:lpstr>Abstract</vt:lpstr>
      <vt:lpstr>Sign language is a  visual language and  consists of 3 major  components:</vt:lpstr>
      <vt:lpstr>PowerPoint Presentation</vt:lpstr>
      <vt:lpstr>Methodology  How to generated data set and  did Data Preprocessing ?</vt:lpstr>
      <vt:lpstr>Image Post Gaussian  Blur</vt:lpstr>
      <vt:lpstr>Gesture Classification</vt:lpstr>
      <vt:lpstr>Layer 1</vt:lpstr>
      <vt:lpstr>Algorithm Layer 1:</vt:lpstr>
      <vt:lpstr>Convolutional Neural Networks</vt:lpstr>
      <vt:lpstr> CNN Classifier Model</vt:lpstr>
      <vt:lpstr>PowerPoint Presentation</vt:lpstr>
      <vt:lpstr>Software Requirements</vt:lpstr>
      <vt:lpstr>Limitations of our model</vt:lpstr>
      <vt:lpstr>PowerPoint Presentation</vt:lpstr>
      <vt:lpstr>PowerPoint Presentation</vt:lpstr>
      <vt:lpstr>Conclusion</vt:lpstr>
      <vt:lpstr>Challenges faced</vt:lpstr>
      <vt:lpstr>Future Scope</vt:lpstr>
      <vt:lpstr>PowerPoint Presentation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MUKILVANNAN</dc:creator>
  <cp:lastModifiedBy>mukilvannan k</cp:lastModifiedBy>
  <cp:revision>6</cp:revision>
  <dcterms:created xsi:type="dcterms:W3CDTF">2021-09-22T17:48:24Z</dcterms:created>
  <dcterms:modified xsi:type="dcterms:W3CDTF">2024-08-29T14:28:56Z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  <property fmtid="{D5CDD505-2E9C-101B-9397-08002B2CF9AE}" pid="3" name="LastSaved">
    <vt:filetime>2021-09-22T00:00:00Z</vt:filetime>
  </property>
</Properties>
</file>